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715" autoAdjust="0"/>
  </p:normalViewPr>
  <p:slideViewPr>
    <p:cSldViewPr snapToGrid="0" snapToObjects="1">
      <p:cViewPr varScale="1">
        <p:scale>
          <a:sx n="48" d="100"/>
          <a:sy n="48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Global Estimate of HCV Seropositive Individuals:</a:t>
            </a:r>
          </a:p>
          <a:p>
            <a:pPr>
              <a:defRPr sz="2400"/>
            </a:pPr>
            <a:r>
              <a:rPr lang="en-US" sz="2400"/>
              <a:t> 185 Million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Absolute Number of HCV Seropositive Individuals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/>
                      <a:t>Sub-Saharan</a:t>
                    </a:r>
                    <a:r>
                      <a:rPr lang="en-US" sz="1800" baseline="0"/>
                      <a:t> Africa</a:t>
                    </a:r>
                    <a:r>
                      <a:rPr lang="en-US" sz="1800"/>
                      <a:t>
17%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/>
                      <a:t>
83%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Ref>
              <c:f>Sheet1!$A$1:$A$2</c:f>
              <c:numCache>
                <c:formatCode>General</c:formatCode>
                <c:ptCount val="2"/>
                <c:pt idx="0">
                  <c:v>32</c:v>
                </c:pt>
                <c:pt idx="1">
                  <c:v>153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27DD4-2EE2-3C48-8EAA-62C24DB12DC9}" type="doc">
      <dgm:prSet loTypeId="urn:microsoft.com/office/officeart/2005/8/layout/matrix1" loCatId="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6214EC9-38E4-BB41-A866-DF4D682BA764}">
      <dgm:prSet phldrT="[Text]"/>
      <dgm:spPr/>
      <dgm:t>
        <a:bodyPr/>
        <a:lstStyle/>
        <a:p>
          <a:r>
            <a:rPr lang="en-US" dirty="0" smtClean="0"/>
            <a:t>Epidemiology</a:t>
          </a:r>
          <a:endParaRPr lang="en-US" dirty="0"/>
        </a:p>
      </dgm:t>
    </dgm:pt>
    <dgm:pt modelId="{F098B9FD-7ECD-7946-8F4C-909EE65AC9BE}" type="parTrans" cxnId="{0209953F-3B8B-AF46-A036-403A019E3C16}">
      <dgm:prSet/>
      <dgm:spPr/>
      <dgm:t>
        <a:bodyPr/>
        <a:lstStyle/>
        <a:p>
          <a:endParaRPr lang="en-US"/>
        </a:p>
      </dgm:t>
    </dgm:pt>
    <dgm:pt modelId="{890D5B13-2339-AA43-B894-41BB905DBD70}" type="sibTrans" cxnId="{0209953F-3B8B-AF46-A036-403A019E3C16}">
      <dgm:prSet/>
      <dgm:spPr/>
      <dgm:t>
        <a:bodyPr/>
        <a:lstStyle/>
        <a:p>
          <a:endParaRPr lang="en-US"/>
        </a:p>
      </dgm:t>
    </dgm:pt>
    <dgm:pt modelId="{F46512CD-E7AB-7444-A3C6-B573C02D8EAC}">
      <dgm:prSet phldrT="[Text]" custT="1"/>
      <dgm:spPr/>
      <dgm:t>
        <a:bodyPr/>
        <a:lstStyle/>
        <a:p>
          <a:r>
            <a:rPr lang="en-US" sz="2400" dirty="0" smtClean="0"/>
            <a:t>Molecular/</a:t>
          </a:r>
        </a:p>
        <a:p>
          <a:r>
            <a:rPr lang="en-US" sz="2400" dirty="0" smtClean="0"/>
            <a:t>Diagnostic  </a:t>
          </a:r>
          <a:endParaRPr lang="en-US" sz="2400" dirty="0"/>
        </a:p>
      </dgm:t>
    </dgm:pt>
    <dgm:pt modelId="{46559057-09D7-4E48-BE22-D7DD417785C4}" type="parTrans" cxnId="{10C37A38-A8D2-C241-8589-17CC48C6FD26}">
      <dgm:prSet/>
      <dgm:spPr/>
      <dgm:t>
        <a:bodyPr/>
        <a:lstStyle/>
        <a:p>
          <a:endParaRPr lang="en-US"/>
        </a:p>
      </dgm:t>
    </dgm:pt>
    <dgm:pt modelId="{8FBC6223-AA7F-5E4E-9E77-41CE3CB2BC1D}" type="sibTrans" cxnId="{10C37A38-A8D2-C241-8589-17CC48C6FD26}">
      <dgm:prSet/>
      <dgm:spPr/>
      <dgm:t>
        <a:bodyPr/>
        <a:lstStyle/>
        <a:p>
          <a:endParaRPr lang="en-US"/>
        </a:p>
      </dgm:t>
    </dgm:pt>
    <dgm:pt modelId="{CE6F1B31-5E19-B24D-948E-FCB1AC4F2EF4}">
      <dgm:prSet phldrT="[Text]" custT="1"/>
      <dgm:spPr/>
      <dgm:t>
        <a:bodyPr/>
        <a:lstStyle/>
        <a:p>
          <a:r>
            <a:rPr lang="en-US" sz="2400" dirty="0" smtClean="0"/>
            <a:t>Virology</a:t>
          </a:r>
          <a:endParaRPr lang="en-US" sz="2400" dirty="0"/>
        </a:p>
      </dgm:t>
    </dgm:pt>
    <dgm:pt modelId="{E6726A62-E42A-5B4C-AB41-144E45EF40D6}" type="parTrans" cxnId="{6059742D-2394-B940-93C1-E788E1BB8B45}">
      <dgm:prSet/>
      <dgm:spPr/>
      <dgm:t>
        <a:bodyPr/>
        <a:lstStyle/>
        <a:p>
          <a:endParaRPr lang="en-US"/>
        </a:p>
      </dgm:t>
    </dgm:pt>
    <dgm:pt modelId="{A8154E4D-68A3-0E4B-8EEB-6220DD0BC39A}" type="sibTrans" cxnId="{6059742D-2394-B940-93C1-E788E1BB8B45}">
      <dgm:prSet/>
      <dgm:spPr/>
      <dgm:t>
        <a:bodyPr/>
        <a:lstStyle/>
        <a:p>
          <a:endParaRPr lang="en-US"/>
        </a:p>
      </dgm:t>
    </dgm:pt>
    <dgm:pt modelId="{FD417859-3BBD-4E41-893C-B73464FB6318}">
      <dgm:prSet phldrT="[Text]" custT="1"/>
      <dgm:spPr/>
      <dgm:t>
        <a:bodyPr/>
        <a:lstStyle/>
        <a:p>
          <a:r>
            <a:rPr lang="en-US" sz="2400" dirty="0" smtClean="0"/>
            <a:t>Health Practitioners</a:t>
          </a:r>
          <a:endParaRPr lang="en-US" sz="2400" dirty="0"/>
        </a:p>
      </dgm:t>
    </dgm:pt>
    <dgm:pt modelId="{2744EB30-6B34-C844-A4AB-2DE3DAF69DB1}" type="parTrans" cxnId="{1E1DB28C-3D8C-D74D-821E-A1E61CE8618E}">
      <dgm:prSet/>
      <dgm:spPr/>
      <dgm:t>
        <a:bodyPr/>
        <a:lstStyle/>
        <a:p>
          <a:endParaRPr lang="en-US"/>
        </a:p>
      </dgm:t>
    </dgm:pt>
    <dgm:pt modelId="{3216AE04-D190-AE40-B9E6-29E8B6007EA6}" type="sibTrans" cxnId="{1E1DB28C-3D8C-D74D-821E-A1E61CE8618E}">
      <dgm:prSet/>
      <dgm:spPr/>
      <dgm:t>
        <a:bodyPr/>
        <a:lstStyle/>
        <a:p>
          <a:endParaRPr lang="en-US"/>
        </a:p>
      </dgm:t>
    </dgm:pt>
    <dgm:pt modelId="{59484191-A3A6-EA4F-8879-D388C3B42C14}">
      <dgm:prSet phldrT="[Text]" custT="1"/>
      <dgm:spPr/>
      <dgm:t>
        <a:bodyPr/>
        <a:lstStyle/>
        <a:p>
          <a:r>
            <a:rPr lang="en-US" sz="2400" dirty="0" smtClean="0"/>
            <a:t>Host Genetics</a:t>
          </a:r>
          <a:endParaRPr lang="en-US" sz="2400" dirty="0"/>
        </a:p>
      </dgm:t>
    </dgm:pt>
    <dgm:pt modelId="{8B8E6EB1-74E1-5849-845D-41F2039AFC7F}" type="sibTrans" cxnId="{DF2D29B3-FAD4-4940-9AE8-9E294798A0B6}">
      <dgm:prSet/>
      <dgm:spPr/>
      <dgm:t>
        <a:bodyPr/>
        <a:lstStyle/>
        <a:p>
          <a:endParaRPr lang="en-US"/>
        </a:p>
      </dgm:t>
    </dgm:pt>
    <dgm:pt modelId="{A98D16FB-7973-2E45-9277-6B5D1ABEF8DA}" type="parTrans" cxnId="{DF2D29B3-FAD4-4940-9AE8-9E294798A0B6}">
      <dgm:prSet/>
      <dgm:spPr/>
      <dgm:t>
        <a:bodyPr/>
        <a:lstStyle/>
        <a:p>
          <a:endParaRPr lang="en-US"/>
        </a:p>
      </dgm:t>
    </dgm:pt>
    <dgm:pt modelId="{42E93FFD-703E-F246-B997-4388868389FE}" type="pres">
      <dgm:prSet presAssocID="{59D27DD4-2EE2-3C48-8EAA-62C24DB12DC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0A60E-57D3-ED46-A443-793C42E0A92B}" type="pres">
      <dgm:prSet presAssocID="{59D27DD4-2EE2-3C48-8EAA-62C24DB12DC9}" presName="matrix" presStyleCnt="0"/>
      <dgm:spPr/>
      <dgm:t>
        <a:bodyPr/>
        <a:lstStyle/>
        <a:p>
          <a:endParaRPr lang="en-US"/>
        </a:p>
      </dgm:t>
    </dgm:pt>
    <dgm:pt modelId="{7DFEEA81-E812-7C4A-BE6B-F2169449AA8B}" type="pres">
      <dgm:prSet presAssocID="{59D27DD4-2EE2-3C48-8EAA-62C24DB12DC9}" presName="tile1" presStyleLbl="node1" presStyleIdx="0" presStyleCnt="4" custLinFactNeighborY="-721"/>
      <dgm:spPr/>
      <dgm:t>
        <a:bodyPr/>
        <a:lstStyle/>
        <a:p>
          <a:endParaRPr lang="en-US"/>
        </a:p>
      </dgm:t>
    </dgm:pt>
    <dgm:pt modelId="{8117D1A6-4174-234D-A314-CF90DD5BCC4E}" type="pres">
      <dgm:prSet presAssocID="{59D27DD4-2EE2-3C48-8EAA-62C24DB12DC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109F6-8750-9347-A10B-3D73DA94570C}" type="pres">
      <dgm:prSet presAssocID="{59D27DD4-2EE2-3C48-8EAA-62C24DB12DC9}" presName="tile2" presStyleLbl="node1" presStyleIdx="1" presStyleCnt="4"/>
      <dgm:spPr/>
      <dgm:t>
        <a:bodyPr/>
        <a:lstStyle/>
        <a:p>
          <a:endParaRPr lang="en-US"/>
        </a:p>
      </dgm:t>
    </dgm:pt>
    <dgm:pt modelId="{2F436905-D9F3-494F-8E1D-1F16094E88B1}" type="pres">
      <dgm:prSet presAssocID="{59D27DD4-2EE2-3C48-8EAA-62C24DB12DC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EAC03-8503-BA40-A4CB-640761F37E17}" type="pres">
      <dgm:prSet presAssocID="{59D27DD4-2EE2-3C48-8EAA-62C24DB12DC9}" presName="tile3" presStyleLbl="node1" presStyleIdx="2" presStyleCnt="4"/>
      <dgm:spPr/>
      <dgm:t>
        <a:bodyPr/>
        <a:lstStyle/>
        <a:p>
          <a:endParaRPr lang="en-US"/>
        </a:p>
      </dgm:t>
    </dgm:pt>
    <dgm:pt modelId="{FD5D22E1-BDF1-D34A-9A77-7AD26185DC8C}" type="pres">
      <dgm:prSet presAssocID="{59D27DD4-2EE2-3C48-8EAA-62C24DB12DC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82C30-6EDD-F54C-B458-B09EB2DA842B}" type="pres">
      <dgm:prSet presAssocID="{59D27DD4-2EE2-3C48-8EAA-62C24DB12DC9}" presName="tile4" presStyleLbl="node1" presStyleIdx="3" presStyleCnt="4"/>
      <dgm:spPr/>
      <dgm:t>
        <a:bodyPr/>
        <a:lstStyle/>
        <a:p>
          <a:endParaRPr lang="en-US"/>
        </a:p>
      </dgm:t>
    </dgm:pt>
    <dgm:pt modelId="{C5C060C3-C2E0-0B49-81CD-4A5B6FEA930C}" type="pres">
      <dgm:prSet presAssocID="{59D27DD4-2EE2-3C48-8EAA-62C24DB12DC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866C4-C0EE-574B-AE57-6FB2CD575E3A}" type="pres">
      <dgm:prSet presAssocID="{59D27DD4-2EE2-3C48-8EAA-62C24DB12DC9}" presName="centerTile" presStyleLbl="fgShp" presStyleIdx="0" presStyleCnt="1" custScaleX="171477" custScaleY="11985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9953F-3B8B-AF46-A036-403A019E3C16}" srcId="{59D27DD4-2EE2-3C48-8EAA-62C24DB12DC9}" destId="{06214EC9-38E4-BB41-A866-DF4D682BA764}" srcOrd="0" destOrd="0" parTransId="{F098B9FD-7ECD-7946-8F4C-909EE65AC9BE}" sibTransId="{890D5B13-2339-AA43-B894-41BB905DBD70}"/>
    <dgm:cxn modelId="{23C005FE-F359-D94A-AB62-6AA51E490342}" type="presOf" srcId="{59D27DD4-2EE2-3C48-8EAA-62C24DB12DC9}" destId="{42E93FFD-703E-F246-B997-4388868389FE}" srcOrd="0" destOrd="0" presId="urn:microsoft.com/office/officeart/2005/8/layout/matrix1"/>
    <dgm:cxn modelId="{E26F2C24-3AD0-844E-A8AF-53CDF3602B7A}" type="presOf" srcId="{CE6F1B31-5E19-B24D-948E-FCB1AC4F2EF4}" destId="{2F436905-D9F3-494F-8E1D-1F16094E88B1}" srcOrd="1" destOrd="0" presId="urn:microsoft.com/office/officeart/2005/8/layout/matrix1"/>
    <dgm:cxn modelId="{6059742D-2394-B940-93C1-E788E1BB8B45}" srcId="{06214EC9-38E4-BB41-A866-DF4D682BA764}" destId="{CE6F1B31-5E19-B24D-948E-FCB1AC4F2EF4}" srcOrd="1" destOrd="0" parTransId="{E6726A62-E42A-5B4C-AB41-144E45EF40D6}" sibTransId="{A8154E4D-68A3-0E4B-8EEB-6220DD0BC39A}"/>
    <dgm:cxn modelId="{1E1DB28C-3D8C-D74D-821E-A1E61CE8618E}" srcId="{06214EC9-38E4-BB41-A866-DF4D682BA764}" destId="{FD417859-3BBD-4E41-893C-B73464FB6318}" srcOrd="2" destOrd="0" parTransId="{2744EB30-6B34-C844-A4AB-2DE3DAF69DB1}" sibTransId="{3216AE04-D190-AE40-B9E6-29E8B6007EA6}"/>
    <dgm:cxn modelId="{688DB6A5-3DD8-AE4B-A576-48C44BE52C6C}" type="presOf" srcId="{CE6F1B31-5E19-B24D-948E-FCB1AC4F2EF4}" destId="{70A109F6-8750-9347-A10B-3D73DA94570C}" srcOrd="0" destOrd="0" presId="urn:microsoft.com/office/officeart/2005/8/layout/matrix1"/>
    <dgm:cxn modelId="{8178C8BD-7DC1-8247-9205-C416E6590546}" type="presOf" srcId="{FD417859-3BBD-4E41-893C-B73464FB6318}" destId="{750EAC03-8503-BA40-A4CB-640761F37E17}" srcOrd="0" destOrd="0" presId="urn:microsoft.com/office/officeart/2005/8/layout/matrix1"/>
    <dgm:cxn modelId="{EF2D001B-41F0-5E42-8F05-7D16C4F029D0}" type="presOf" srcId="{59484191-A3A6-EA4F-8879-D388C3B42C14}" destId="{C5C060C3-C2E0-0B49-81CD-4A5B6FEA930C}" srcOrd="1" destOrd="0" presId="urn:microsoft.com/office/officeart/2005/8/layout/matrix1"/>
    <dgm:cxn modelId="{1F1A6316-0270-E647-949D-680F5720D88B}" type="presOf" srcId="{F46512CD-E7AB-7444-A3C6-B573C02D8EAC}" destId="{7DFEEA81-E812-7C4A-BE6B-F2169449AA8B}" srcOrd="0" destOrd="0" presId="urn:microsoft.com/office/officeart/2005/8/layout/matrix1"/>
    <dgm:cxn modelId="{12E121F1-8BC5-BE4E-AA65-B486B9A90D89}" type="presOf" srcId="{F46512CD-E7AB-7444-A3C6-B573C02D8EAC}" destId="{8117D1A6-4174-234D-A314-CF90DD5BCC4E}" srcOrd="1" destOrd="0" presId="urn:microsoft.com/office/officeart/2005/8/layout/matrix1"/>
    <dgm:cxn modelId="{609CE012-70DB-8347-B154-BA3AF0EBF88B}" type="presOf" srcId="{59484191-A3A6-EA4F-8879-D388C3B42C14}" destId="{46D82C30-6EDD-F54C-B458-B09EB2DA842B}" srcOrd="0" destOrd="0" presId="urn:microsoft.com/office/officeart/2005/8/layout/matrix1"/>
    <dgm:cxn modelId="{0DF09620-7374-0643-8D1C-E7C965A1FB8F}" type="presOf" srcId="{06214EC9-38E4-BB41-A866-DF4D682BA764}" destId="{730866C4-C0EE-574B-AE57-6FB2CD575E3A}" srcOrd="0" destOrd="0" presId="urn:microsoft.com/office/officeart/2005/8/layout/matrix1"/>
    <dgm:cxn modelId="{10C37A38-A8D2-C241-8589-17CC48C6FD26}" srcId="{06214EC9-38E4-BB41-A866-DF4D682BA764}" destId="{F46512CD-E7AB-7444-A3C6-B573C02D8EAC}" srcOrd="0" destOrd="0" parTransId="{46559057-09D7-4E48-BE22-D7DD417785C4}" sibTransId="{8FBC6223-AA7F-5E4E-9E77-41CE3CB2BC1D}"/>
    <dgm:cxn modelId="{C731339F-8032-0C44-A880-826794BB9681}" type="presOf" srcId="{FD417859-3BBD-4E41-893C-B73464FB6318}" destId="{FD5D22E1-BDF1-D34A-9A77-7AD26185DC8C}" srcOrd="1" destOrd="0" presId="urn:microsoft.com/office/officeart/2005/8/layout/matrix1"/>
    <dgm:cxn modelId="{DF2D29B3-FAD4-4940-9AE8-9E294798A0B6}" srcId="{06214EC9-38E4-BB41-A866-DF4D682BA764}" destId="{59484191-A3A6-EA4F-8879-D388C3B42C14}" srcOrd="3" destOrd="0" parTransId="{A98D16FB-7973-2E45-9277-6B5D1ABEF8DA}" sibTransId="{8B8E6EB1-74E1-5849-845D-41F2039AFC7F}"/>
    <dgm:cxn modelId="{8C19D437-2354-7249-A370-A4DEB16F75B9}" type="presParOf" srcId="{42E93FFD-703E-F246-B997-4388868389FE}" destId="{1480A60E-57D3-ED46-A443-793C42E0A92B}" srcOrd="0" destOrd="0" presId="urn:microsoft.com/office/officeart/2005/8/layout/matrix1"/>
    <dgm:cxn modelId="{2F8CAC42-2EFD-914E-A06C-38B92800D47C}" type="presParOf" srcId="{1480A60E-57D3-ED46-A443-793C42E0A92B}" destId="{7DFEEA81-E812-7C4A-BE6B-F2169449AA8B}" srcOrd="0" destOrd="0" presId="urn:microsoft.com/office/officeart/2005/8/layout/matrix1"/>
    <dgm:cxn modelId="{F3085806-9E01-FF4B-AFCD-C214FC1352AB}" type="presParOf" srcId="{1480A60E-57D3-ED46-A443-793C42E0A92B}" destId="{8117D1A6-4174-234D-A314-CF90DD5BCC4E}" srcOrd="1" destOrd="0" presId="urn:microsoft.com/office/officeart/2005/8/layout/matrix1"/>
    <dgm:cxn modelId="{8C2CB160-6740-D941-94DD-59F7D7DE8E7F}" type="presParOf" srcId="{1480A60E-57D3-ED46-A443-793C42E0A92B}" destId="{70A109F6-8750-9347-A10B-3D73DA94570C}" srcOrd="2" destOrd="0" presId="urn:microsoft.com/office/officeart/2005/8/layout/matrix1"/>
    <dgm:cxn modelId="{BA80C0C4-48AF-5747-AAA9-98B6D2734B80}" type="presParOf" srcId="{1480A60E-57D3-ED46-A443-793C42E0A92B}" destId="{2F436905-D9F3-494F-8E1D-1F16094E88B1}" srcOrd="3" destOrd="0" presId="urn:microsoft.com/office/officeart/2005/8/layout/matrix1"/>
    <dgm:cxn modelId="{8791ACE1-D5CB-734C-9316-2082A201F1FC}" type="presParOf" srcId="{1480A60E-57D3-ED46-A443-793C42E0A92B}" destId="{750EAC03-8503-BA40-A4CB-640761F37E17}" srcOrd="4" destOrd="0" presId="urn:microsoft.com/office/officeart/2005/8/layout/matrix1"/>
    <dgm:cxn modelId="{FD96A05C-AB51-0D4D-B8D7-1F31AE5A5FB5}" type="presParOf" srcId="{1480A60E-57D3-ED46-A443-793C42E0A92B}" destId="{FD5D22E1-BDF1-D34A-9A77-7AD26185DC8C}" srcOrd="5" destOrd="0" presId="urn:microsoft.com/office/officeart/2005/8/layout/matrix1"/>
    <dgm:cxn modelId="{04B64405-8672-1D4C-ACF4-E3C1DBB7DA30}" type="presParOf" srcId="{1480A60E-57D3-ED46-A443-793C42E0A92B}" destId="{46D82C30-6EDD-F54C-B458-B09EB2DA842B}" srcOrd="6" destOrd="0" presId="urn:microsoft.com/office/officeart/2005/8/layout/matrix1"/>
    <dgm:cxn modelId="{DDD62C9F-EC45-4F46-9D87-CFA649CA080E}" type="presParOf" srcId="{1480A60E-57D3-ED46-A443-793C42E0A92B}" destId="{C5C060C3-C2E0-0B49-81CD-4A5B6FEA930C}" srcOrd="7" destOrd="0" presId="urn:microsoft.com/office/officeart/2005/8/layout/matrix1"/>
    <dgm:cxn modelId="{6C2426D1-2724-3B47-8229-966ABCB7E925}" type="presParOf" srcId="{42E93FFD-703E-F246-B997-4388868389FE}" destId="{730866C4-C0EE-574B-AE57-6FB2CD575E3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7C9E-3291-AC48-805C-226D5A071B62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F529-1A65-A242-B1DC-69EC4A11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nlinelibrary.wiley.com/doi/10.1002/hep.26141/full#fig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pNet_LIGHT.A_3C_369-430-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048"/>
            <a:ext cx="9144000" cy="38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5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smtClean="0"/>
              <a:t>HCV in Africa:</a:t>
            </a:r>
            <a:br>
              <a:rPr lang="en-US" u="sng" smtClean="0"/>
            </a:br>
            <a:r>
              <a:rPr lang="en-US" smtClean="0"/>
              <a:t>Why study?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4125" y="1600200"/>
            <a:ext cx="8462675" cy="5148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u="sng" smtClean="0"/>
              <a:t>Vast potential to study: </a:t>
            </a:r>
          </a:p>
          <a:p>
            <a:pPr lvl="2"/>
            <a:r>
              <a:rPr lang="en-US" smtClean="0"/>
              <a:t>Host genomic factors associated with HCV outcomes</a:t>
            </a:r>
          </a:p>
          <a:p>
            <a:pPr lvl="2"/>
            <a:r>
              <a:rPr lang="en-US" smtClean="0"/>
              <a:t>Host adaptation for HCV</a:t>
            </a:r>
          </a:p>
          <a:p>
            <a:pPr lvl="2"/>
            <a:r>
              <a:rPr lang="en-US" smtClean="0"/>
              <a:t>Viral diversity / heterogeneity of HCV</a:t>
            </a:r>
          </a:p>
          <a:p>
            <a:pPr lvl="2"/>
            <a:r>
              <a:rPr lang="en-US" u="sng" smtClean="0"/>
              <a:t>Africa specific epidemiology</a:t>
            </a:r>
          </a:p>
          <a:p>
            <a:pPr lvl="3"/>
            <a:r>
              <a:rPr lang="en-US" smtClean="0"/>
              <a:t>Allow for identification and control of epidemic</a:t>
            </a:r>
          </a:p>
          <a:p>
            <a:pPr lvl="3"/>
            <a:r>
              <a:rPr lang="en-US" smtClean="0"/>
              <a:t>Allow appropriate studies on above aspects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6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90487" y="189790"/>
            <a:ext cx="7503519" cy="62046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6070279"/>
              </p:ext>
            </p:extLst>
          </p:nvPr>
        </p:nvGraphicFramePr>
        <p:xfrm>
          <a:off x="1989382" y="1389386"/>
          <a:ext cx="5486400" cy="4050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919649" y="358163"/>
            <a:ext cx="3737161" cy="119860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Multi-Disciplinary Approach to HCV in Africa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HepNet</a:t>
            </a:r>
            <a:r>
              <a:rPr lang="en-US" dirty="0" smtClean="0"/>
              <a:t> objectives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3970" y="957454"/>
            <a:ext cx="9030030" cy="42570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 smtClean="0"/>
              <a:t>Over-riding objectives: </a:t>
            </a:r>
            <a:r>
              <a:rPr lang="en-US" sz="28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	--establish a multi-disciplinary, structured ‘hepatitis network’ that will enhance our collective ability to address the fundamental questions surrounding the viral hepatitis epidemics in West Africa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	--to enable the successful competition for grants that will address critical issues surrounding viral hepatitis in West Africa</a:t>
            </a:r>
            <a:endParaRPr lang="en-US" sz="2800" dirty="0"/>
          </a:p>
        </p:txBody>
      </p:sp>
      <p:pic>
        <p:nvPicPr>
          <p:cNvPr id="4" name="Picture 3" descr="HepNet_LIGHT.A_3C_369-430-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45" y="4471581"/>
            <a:ext cx="5649620" cy="23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pNet_LIGHT.A_3C_369-430-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45" y="2452845"/>
            <a:ext cx="5649620" cy="23864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86420" y="5286514"/>
            <a:ext cx="1709538" cy="12743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Virology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180065" y="5286515"/>
            <a:ext cx="1497882" cy="1274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Molecular </a:t>
            </a:r>
            <a:r>
              <a:rPr lang="en-US" smtClean="0"/>
              <a:t>/ Diagnostic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2158" y="5286514"/>
            <a:ext cx="1644414" cy="12743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28328" y="130241"/>
            <a:ext cx="2735262" cy="21272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u="sng" dirty="0" smtClean="0">
                <a:solidFill>
                  <a:srgbClr val="0D0D0D"/>
                </a:solidFill>
              </a:rPr>
              <a:t>Africa Based Sites and Experts / Investigators</a:t>
            </a:r>
          </a:p>
          <a:p>
            <a:pPr algn="ctr"/>
            <a:r>
              <a:rPr lang="en-US" sz="2200" dirty="0" smtClean="0">
                <a:solidFill>
                  <a:srgbClr val="0D0D0D"/>
                </a:solidFill>
              </a:rPr>
              <a:t>Kumasi</a:t>
            </a:r>
          </a:p>
          <a:p>
            <a:pPr algn="ctr"/>
            <a:r>
              <a:rPr lang="en-US" sz="2200" dirty="0" err="1" smtClean="0">
                <a:solidFill>
                  <a:srgbClr val="0D0D0D"/>
                </a:solidFill>
              </a:rPr>
              <a:t>Obuasi</a:t>
            </a:r>
            <a:endParaRPr lang="en-US" sz="2200" dirty="0" smtClean="0">
              <a:solidFill>
                <a:srgbClr val="0D0D0D"/>
              </a:solidFill>
            </a:endParaRPr>
          </a:p>
          <a:p>
            <a:pPr algn="ctr"/>
            <a:r>
              <a:rPr lang="en-US" sz="2200" dirty="0" smtClean="0">
                <a:solidFill>
                  <a:srgbClr val="0D0D0D"/>
                </a:solidFill>
              </a:rPr>
              <a:t>Ibadan</a:t>
            </a:r>
          </a:p>
          <a:p>
            <a:pPr algn="ctr"/>
            <a:endParaRPr lang="en-US" sz="2200" dirty="0">
              <a:solidFill>
                <a:srgbClr val="0D0D0D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30931" y="5286515"/>
            <a:ext cx="1750616" cy="1274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7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pNet_LIGHT.A_3C_369-430-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45" y="2452845"/>
            <a:ext cx="5649620" cy="23864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53762" y="5286513"/>
            <a:ext cx="1709538" cy="12743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JHSPH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456848" y="5286515"/>
            <a:ext cx="1497882" cy="1274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Cambridge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6531" y="5286513"/>
            <a:ext cx="1644414" cy="12743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LUMC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28328" y="130241"/>
            <a:ext cx="2735262" cy="21272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u="sng" dirty="0" smtClean="0">
                <a:solidFill>
                  <a:srgbClr val="0D0D0D"/>
                </a:solidFill>
              </a:rPr>
              <a:t>Africa Based Sites and Experts / Investigators</a:t>
            </a:r>
          </a:p>
          <a:p>
            <a:pPr algn="ctr"/>
            <a:r>
              <a:rPr lang="en-US" sz="2200" dirty="0" smtClean="0">
                <a:solidFill>
                  <a:srgbClr val="0D0D0D"/>
                </a:solidFill>
              </a:rPr>
              <a:t>Kumasi</a:t>
            </a:r>
          </a:p>
          <a:p>
            <a:pPr algn="ctr"/>
            <a:r>
              <a:rPr lang="en-US" sz="2200" dirty="0" err="1" smtClean="0">
                <a:solidFill>
                  <a:srgbClr val="0D0D0D"/>
                </a:solidFill>
              </a:rPr>
              <a:t>Obuasi</a:t>
            </a:r>
            <a:endParaRPr lang="en-US" sz="2200" dirty="0" smtClean="0">
              <a:solidFill>
                <a:srgbClr val="0D0D0D"/>
              </a:solidFill>
            </a:endParaRPr>
          </a:p>
          <a:p>
            <a:pPr algn="ctr"/>
            <a:r>
              <a:rPr lang="en-US" sz="2200" dirty="0" smtClean="0">
                <a:solidFill>
                  <a:srgbClr val="0D0D0D"/>
                </a:solidFill>
              </a:rPr>
              <a:t>Ibadan</a:t>
            </a:r>
          </a:p>
          <a:p>
            <a:pPr algn="ctr"/>
            <a:endParaRPr lang="en-US" sz="2200" dirty="0">
              <a:solidFill>
                <a:srgbClr val="0D0D0D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7599" y="5286513"/>
            <a:ext cx="1750616" cy="1274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Duke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633339" y="5286515"/>
            <a:ext cx="1750616" cy="1274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6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Current ‘Goals’ of </a:t>
            </a:r>
            <a:r>
              <a:rPr lang="en-US" dirty="0" err="1" smtClean="0"/>
              <a:t>HepNet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Establish / Strengthen collaborations</a:t>
            </a:r>
          </a:p>
          <a:p>
            <a:pPr lvl="1"/>
            <a:r>
              <a:rPr lang="en-US" dirty="0" smtClean="0"/>
              <a:t>Multi-discipline</a:t>
            </a:r>
          </a:p>
          <a:p>
            <a:pPr lvl="1"/>
            <a:r>
              <a:rPr lang="en-US" dirty="0" smtClean="0"/>
              <a:t>International</a:t>
            </a:r>
          </a:p>
          <a:p>
            <a:r>
              <a:rPr lang="en-US" dirty="0" smtClean="0"/>
              <a:t>Establish </a:t>
            </a:r>
            <a:r>
              <a:rPr lang="en-US" dirty="0" err="1" smtClean="0"/>
              <a:t>HepNet</a:t>
            </a:r>
            <a:r>
              <a:rPr lang="en-US" dirty="0" smtClean="0"/>
              <a:t> communication routes</a:t>
            </a:r>
          </a:p>
          <a:p>
            <a:r>
              <a:rPr lang="en-US" u="sng" dirty="0" smtClean="0"/>
              <a:t>Inaugural meeting</a:t>
            </a:r>
          </a:p>
          <a:p>
            <a:pPr lvl="1"/>
            <a:r>
              <a:rPr lang="en-US" dirty="0" smtClean="0"/>
              <a:t>August 12-13, 2013</a:t>
            </a:r>
          </a:p>
          <a:p>
            <a:pPr lvl="2"/>
            <a:r>
              <a:rPr lang="en-US" dirty="0" smtClean="0"/>
              <a:t>Kumasi, Ghana</a:t>
            </a:r>
            <a:endParaRPr lang="en-US" dirty="0"/>
          </a:p>
        </p:txBody>
      </p:sp>
      <p:pic>
        <p:nvPicPr>
          <p:cNvPr id="4" name="Picture 3" descr="HepNet_LIGHT.A_3C_369-430-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6" y="4406461"/>
            <a:ext cx="4634073" cy="23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7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</a:t>
            </a:r>
            <a:r>
              <a:rPr lang="en-US" dirty="0" err="1" smtClean="0"/>
              <a:t>HepNet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Establishing Effective Network</a:t>
            </a:r>
          </a:p>
          <a:p>
            <a:pPr lvl="1"/>
            <a:r>
              <a:rPr lang="en-US" dirty="0" smtClean="0"/>
              <a:t>Centers</a:t>
            </a:r>
          </a:p>
          <a:p>
            <a:pPr lvl="1"/>
            <a:r>
              <a:rPr lang="en-US" dirty="0" smtClean="0"/>
              <a:t>Experts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Shared Resources / Data / Samples</a:t>
            </a:r>
          </a:p>
          <a:p>
            <a:r>
              <a:rPr lang="en-US" dirty="0" smtClean="0"/>
              <a:t>Identifying Critical Questions</a:t>
            </a:r>
          </a:p>
        </p:txBody>
      </p:sp>
    </p:spTree>
    <p:extLst>
      <p:ext uri="{BB962C8B-B14F-4D97-AF65-F5344CB8AC3E}">
        <p14:creationId xmlns:p14="http://schemas.microsoft.com/office/powerpoint/2010/main" val="14577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HepNet</a:t>
            </a:r>
            <a:r>
              <a:rPr lang="en-US" dirty="0" smtClean="0"/>
              <a:t>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METS Pilot Data</a:t>
            </a:r>
          </a:p>
          <a:p>
            <a:r>
              <a:rPr lang="en-US" dirty="0" smtClean="0"/>
              <a:t>Nigeria Pilot Data</a:t>
            </a:r>
          </a:p>
          <a:p>
            <a:r>
              <a:rPr lang="en-US" dirty="0" smtClean="0"/>
              <a:t>Kumasi Blood Bank Protocol</a:t>
            </a:r>
          </a:p>
          <a:p>
            <a:r>
              <a:rPr lang="en-US" dirty="0" err="1" smtClean="0"/>
              <a:t>Obuasi</a:t>
            </a:r>
            <a:r>
              <a:rPr lang="en-US" dirty="0" smtClean="0"/>
              <a:t> Community Based Survey</a:t>
            </a:r>
          </a:p>
          <a:p>
            <a:r>
              <a:rPr lang="en-US" dirty="0" smtClean="0"/>
              <a:t>HBV Vertical Transmission </a:t>
            </a:r>
            <a:r>
              <a:rPr lang="en-US" dirty="0" err="1" smtClean="0"/>
              <a:t>Feasability</a:t>
            </a:r>
            <a:r>
              <a:rPr lang="en-US" dirty="0" smtClean="0"/>
              <a:t> Survey</a:t>
            </a:r>
          </a:p>
          <a:p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9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HCV In Africa: Transmission and Host/Viral Genetic Study</a:t>
            </a:r>
          </a:p>
          <a:p>
            <a:pPr lvl="1"/>
            <a:r>
              <a:rPr lang="en-US" dirty="0" smtClean="0"/>
              <a:t>Planned October Submission:  NIH R01</a:t>
            </a:r>
          </a:p>
          <a:p>
            <a:pPr lvl="1"/>
            <a:r>
              <a:rPr lang="en-US" dirty="0" smtClean="0"/>
              <a:t>Co-PI mechanism with LUMC as applicant institution</a:t>
            </a:r>
          </a:p>
          <a:p>
            <a:pPr lvl="2"/>
            <a:r>
              <a:rPr lang="en-US" dirty="0" smtClean="0"/>
              <a:t>JHSPH: K Nelson</a:t>
            </a:r>
          </a:p>
          <a:p>
            <a:pPr lvl="2"/>
            <a:r>
              <a:rPr lang="en-US" dirty="0" smtClean="0"/>
              <a:t>Duke: T Urban</a:t>
            </a:r>
          </a:p>
          <a:p>
            <a:pPr lvl="2"/>
            <a:r>
              <a:rPr lang="en-US" dirty="0" smtClean="0"/>
              <a:t>CDC: J </a:t>
            </a:r>
            <a:r>
              <a:rPr lang="en-US" dirty="0" err="1" smtClean="0"/>
              <a:t>Forbi</a:t>
            </a:r>
            <a:r>
              <a:rPr lang="en-US" dirty="0" smtClean="0"/>
              <a:t>, Y </a:t>
            </a:r>
            <a:r>
              <a:rPr lang="en-US" dirty="0" err="1" smtClean="0"/>
              <a:t>Khadanov</a:t>
            </a:r>
            <a:endParaRPr lang="en-US" dirty="0" smtClean="0"/>
          </a:p>
          <a:p>
            <a:pPr lvl="2"/>
            <a:r>
              <a:rPr lang="en-US" dirty="0" smtClean="0"/>
              <a:t>Sanger/Cambridge: M </a:t>
            </a:r>
            <a:r>
              <a:rPr lang="en-US" dirty="0" err="1" smtClean="0"/>
              <a:t>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3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HepNet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 as we proceed thru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critical questions surrounding viral hepatitis in Africa?</a:t>
            </a:r>
          </a:p>
          <a:p>
            <a:r>
              <a:rPr lang="en-US" dirty="0" smtClean="0"/>
              <a:t>What are the limiting factors to address and study such issues?</a:t>
            </a:r>
          </a:p>
          <a:p>
            <a:r>
              <a:rPr lang="en-US" dirty="0" smtClean="0"/>
              <a:t>How can a multi-disciplinary approach be utilized to address these questions?’</a:t>
            </a:r>
          </a:p>
          <a:p>
            <a:r>
              <a:rPr lang="en-US" dirty="0" smtClean="0"/>
              <a:t>How can </a:t>
            </a:r>
            <a:r>
              <a:rPr lang="en-US" dirty="0" err="1" smtClean="0"/>
              <a:t>HepNet</a:t>
            </a:r>
            <a:r>
              <a:rPr lang="en-US" dirty="0" smtClean="0"/>
              <a:t> foster collaboration and communication to enhance the collective ability to perform research and improve viral hepatitis control?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5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219986"/>
              </p:ext>
            </p:extLst>
          </p:nvPr>
        </p:nvGraphicFramePr>
        <p:xfrm>
          <a:off x="293065" y="1617835"/>
          <a:ext cx="8612820" cy="499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of Global HCV Seropositive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02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pNet_LIGHT.A_3C_369-430-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048"/>
            <a:ext cx="9144000" cy="38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8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41313" y="147423"/>
            <a:ext cx="9070975" cy="798512"/>
          </a:xfrm>
          <a:prstGeom prst="rect">
            <a:avLst/>
          </a:prstGeom>
        </p:spPr>
        <p:txBody>
          <a:bodyPr tIns="14112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b="1" smtClean="0"/>
              <a:t>Global epidemiology of hepatitis C virus infection: </a:t>
            </a:r>
            <a:br>
              <a:rPr lang="en-GB" sz="2400" b="1" smtClean="0"/>
            </a:br>
            <a:r>
              <a:rPr lang="en-GB" sz="2400" b="1" smtClean="0"/>
              <a:t>New estimates of age‐specific antibody to HCV seroprevalence</a:t>
            </a:r>
            <a:endParaRPr lang="en-GB" sz="24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8" y="1383935"/>
            <a:ext cx="8262833" cy="5051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0" y="-632066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16811" y="6434711"/>
            <a:ext cx="6892925" cy="4232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600" dirty="0" err="1"/>
              <a:t>Mohd</a:t>
            </a:r>
            <a:r>
              <a:rPr lang="en-US" sz="1600" dirty="0"/>
              <a:t> </a:t>
            </a:r>
            <a:r>
              <a:rPr lang="en-US" sz="1600" dirty="0" err="1"/>
              <a:t>Hanafiah</a:t>
            </a:r>
            <a:r>
              <a:rPr lang="en-US" sz="1600" dirty="0"/>
              <a:t>, K</a:t>
            </a:r>
            <a:r>
              <a:rPr lang="en-US" sz="1600" dirty="0" smtClean="0"/>
              <a:t>. et al.57 (4)  </a:t>
            </a:r>
            <a:r>
              <a:rPr lang="en-GB" sz="1600" b="1" dirty="0" err="1" smtClean="0"/>
              <a:t>Hepatology</a:t>
            </a:r>
            <a:r>
              <a:rPr lang="en-GB" sz="1600" b="1" dirty="0" smtClean="0"/>
              <a:t>, 2013</a:t>
            </a:r>
            <a:endParaRPr lang="en-GB" sz="1600" b="1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95049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37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HCV Epidemiology in West Africa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0" y="1231458"/>
            <a:ext cx="9144000" cy="56265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smtClean="0"/>
              <a:t>Prevalence:</a:t>
            </a:r>
          </a:p>
          <a:p>
            <a:pPr lvl="1"/>
            <a:r>
              <a:rPr lang="en-US" smtClean="0"/>
              <a:t>Most recent estimates: &gt;2%</a:t>
            </a:r>
          </a:p>
          <a:p>
            <a:pPr lvl="2"/>
            <a:r>
              <a:rPr lang="en-US" smtClean="0"/>
              <a:t>Limitations on estimates</a:t>
            </a:r>
          </a:p>
          <a:p>
            <a:pPr lvl="1"/>
            <a:r>
              <a:rPr lang="en-US" smtClean="0"/>
              <a:t>Published studies: 0-45%</a:t>
            </a:r>
          </a:p>
          <a:p>
            <a:pPr lvl="1"/>
            <a:r>
              <a:rPr lang="en-US" smtClean="0"/>
              <a:t>Limited, or no, population based studies</a:t>
            </a:r>
          </a:p>
          <a:p>
            <a:pPr lvl="1"/>
            <a:r>
              <a:rPr lang="en-US" smtClean="0"/>
              <a:t>Based on serology (Ab test)</a:t>
            </a:r>
          </a:p>
          <a:p>
            <a:pPr lvl="2"/>
            <a:r>
              <a:rPr lang="en-US" smtClean="0"/>
              <a:t>Over time, Serologic testing methods have changed</a:t>
            </a:r>
          </a:p>
          <a:p>
            <a:pPr lvl="3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 </a:t>
            </a:r>
            <a:r>
              <a:rPr lang="en-US" smtClean="0">
                <a:sym typeface="Wingdings"/>
              </a:rPr>
              <a:t> 3</a:t>
            </a:r>
            <a:r>
              <a:rPr lang="en-US" baseline="30000" smtClean="0">
                <a:sym typeface="Wingdings"/>
              </a:rPr>
              <a:t>rd</a:t>
            </a:r>
            <a:r>
              <a:rPr lang="en-US" smtClean="0">
                <a:sym typeface="Wingdings"/>
              </a:rPr>
              <a:t> generation ELISA assays</a:t>
            </a:r>
          </a:p>
          <a:p>
            <a:pPr lvl="3"/>
            <a:r>
              <a:rPr lang="en-US" smtClean="0"/>
              <a:t>Rapid detection assays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118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HCV Epidemiology in West Africa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9028" y="1600200"/>
            <a:ext cx="8437772" cy="50367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Incidence:</a:t>
            </a:r>
          </a:p>
          <a:p>
            <a:pPr lvl="1"/>
            <a:r>
              <a:rPr lang="en-US" smtClean="0"/>
              <a:t>?</a:t>
            </a:r>
          </a:p>
          <a:p>
            <a:r>
              <a:rPr lang="en-US" smtClean="0"/>
              <a:t>Severity of disease:</a:t>
            </a:r>
          </a:p>
          <a:p>
            <a:pPr lvl="1"/>
            <a:r>
              <a:rPr lang="en-US" smtClean="0"/>
              <a:t>?</a:t>
            </a:r>
          </a:p>
          <a:p>
            <a:r>
              <a:rPr lang="en-US" smtClean="0"/>
              <a:t>Level of chronicity</a:t>
            </a:r>
          </a:p>
          <a:p>
            <a:pPr lvl="1"/>
            <a:r>
              <a:rPr lang="en-US" smtClean="0"/>
              <a:t>?</a:t>
            </a:r>
          </a:p>
          <a:p>
            <a:r>
              <a:rPr lang="en-US" smtClean="0"/>
              <a:t>Transmission:</a:t>
            </a:r>
          </a:p>
          <a:p>
            <a:pPr lvl="1"/>
            <a:r>
              <a:rPr lang="en-US" smtClean="0"/>
              <a:t>?</a:t>
            </a:r>
          </a:p>
          <a:p>
            <a:pPr lvl="1"/>
            <a:r>
              <a:rPr lang="en-US" u="sng" smtClean="0"/>
              <a:t>Hypothesized theories: </a:t>
            </a:r>
          </a:p>
          <a:p>
            <a:pPr lvl="2"/>
            <a:r>
              <a:rPr lang="en-US" smtClean="0"/>
              <a:t>Contaminated needles</a:t>
            </a:r>
          </a:p>
          <a:p>
            <a:pPr lvl="2"/>
            <a:r>
              <a:rPr lang="en-US" smtClean="0"/>
              <a:t>Medical or cosmetic based procedures (hospital or community based)</a:t>
            </a:r>
          </a:p>
          <a:p>
            <a:pPr lvl="2"/>
            <a:r>
              <a:rPr lang="en-US" smtClean="0"/>
              <a:t>Association with HBV infection</a:t>
            </a:r>
          </a:p>
          <a:p>
            <a:r>
              <a:rPr lang="en-US" smtClean="0"/>
              <a:t>Genotype distribution:</a:t>
            </a:r>
          </a:p>
          <a:p>
            <a:pPr lvl="1"/>
            <a:r>
              <a:rPr lang="en-US" smtClean="0"/>
              <a:t>Limited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7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1" y="1269849"/>
            <a:ext cx="7004735" cy="5588150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457200" y="102622"/>
            <a:ext cx="8229600" cy="7311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Genotype distribution from HCV Database (Los Alamos National Laboratory)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569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HCV Genotype Distributions</a:t>
            </a:r>
            <a:br>
              <a:rPr lang="en-US" sz="3600" smtClean="0"/>
            </a:br>
            <a:r>
              <a:rPr lang="en-US" sz="3600" smtClean="0"/>
              <a:t>LANL Database</a:t>
            </a:r>
            <a:endParaRPr lang="en-US" sz="3600" dirty="0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335575"/>
              </p:ext>
            </p:extLst>
          </p:nvPr>
        </p:nvGraphicFramePr>
        <p:xfrm>
          <a:off x="374206" y="1762076"/>
          <a:ext cx="8665512" cy="496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504"/>
                <a:gridCol w="2888504"/>
                <a:gridCol w="2888504"/>
              </a:tblGrid>
              <a:tr h="400999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</a:t>
                      </a:r>
                      <a:r>
                        <a:rPr lang="en-US" baseline="0" dirty="0" smtClean="0"/>
                        <a:t>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N (viruses sequenced)</a:t>
                      </a:r>
                      <a:endParaRPr lang="en-US" dirty="0"/>
                    </a:p>
                  </a:txBody>
                  <a:tcPr/>
                </a:tc>
              </a:tr>
              <a:tr h="692134">
                <a:tc>
                  <a:txBody>
                    <a:bodyPr/>
                    <a:lstStyle/>
                    <a:p>
                      <a:r>
                        <a:rPr lang="en-US" dirty="0" smtClean="0"/>
                        <a:t>Ghana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11.4% genotype 1</a:t>
                      </a:r>
                    </a:p>
                    <a:p>
                      <a:r>
                        <a:rPr lang="en-US" dirty="0" smtClean="0"/>
                        <a:t>88.6% genotype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  <a:tr h="400999">
                <a:tc>
                  <a:txBody>
                    <a:bodyPr/>
                    <a:lstStyle/>
                    <a:p>
                      <a:r>
                        <a:rPr lang="en-US" dirty="0" smtClean="0"/>
                        <a:t>Nigeria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Genotype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692134">
                <a:tc>
                  <a:txBody>
                    <a:bodyPr/>
                    <a:lstStyle/>
                    <a:p>
                      <a:r>
                        <a:rPr lang="en-US" dirty="0" smtClean="0"/>
                        <a:t>Burkina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28.6%</a:t>
                      </a:r>
                      <a:r>
                        <a:rPr lang="en-US" baseline="0" dirty="0" smtClean="0"/>
                        <a:t> Genotype 1</a:t>
                      </a:r>
                    </a:p>
                    <a:p>
                      <a:r>
                        <a:rPr lang="en-US" baseline="0" smtClean="0"/>
                        <a:t>71.4% Genotype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988763">
                <a:tc>
                  <a:txBody>
                    <a:bodyPr/>
                    <a:lstStyle/>
                    <a:p>
                      <a:r>
                        <a:rPr lang="en-US" dirty="0" smtClean="0"/>
                        <a:t>Cameroon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40.0% Genotype 1</a:t>
                      </a:r>
                    </a:p>
                    <a:p>
                      <a:r>
                        <a:rPr lang="en-US" dirty="0" smtClean="0"/>
                        <a:t>24.9% genotype 2</a:t>
                      </a:r>
                    </a:p>
                    <a:p>
                      <a:r>
                        <a:rPr lang="en-US" dirty="0" smtClean="0"/>
                        <a:t>35.0% genotype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/>
                </a:tc>
              </a:tr>
              <a:tr h="400999">
                <a:tc>
                  <a:txBody>
                    <a:bodyPr/>
                    <a:lstStyle/>
                    <a:p>
                      <a:r>
                        <a:rPr lang="en-US" dirty="0" smtClean="0"/>
                        <a:t>Uganda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Genotype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400999">
                <a:tc>
                  <a:txBody>
                    <a:bodyPr/>
                    <a:lstStyle/>
                    <a:p>
                      <a:r>
                        <a:rPr lang="en-US" dirty="0" smtClean="0"/>
                        <a:t>Egypt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98%</a:t>
                      </a:r>
                      <a:r>
                        <a:rPr lang="en-US" baseline="0" dirty="0" smtClean="0"/>
                        <a:t> genotype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957</a:t>
                      </a:r>
                      <a:endParaRPr lang="en-US" dirty="0"/>
                    </a:p>
                  </a:txBody>
                  <a:tcPr/>
                </a:tc>
              </a:tr>
              <a:tr h="988763">
                <a:tc>
                  <a:txBody>
                    <a:bodyPr/>
                    <a:lstStyle/>
                    <a:p>
                      <a:r>
                        <a:rPr lang="en-US" dirty="0" smtClean="0"/>
                        <a:t>South Africa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11.6%</a:t>
                      </a:r>
                      <a:r>
                        <a:rPr lang="en-US" baseline="0" dirty="0" smtClean="0"/>
                        <a:t> genotype 1</a:t>
                      </a:r>
                    </a:p>
                    <a:p>
                      <a:r>
                        <a:rPr lang="en-US" baseline="0" dirty="0" smtClean="0"/>
                        <a:t>14.6% genotype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73.4% genotype 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42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Issues / unique findings identified from studies in Africa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600200"/>
            <a:ext cx="9144000" cy="514716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Correct testing strategy to provide estimates</a:t>
            </a:r>
          </a:p>
          <a:p>
            <a:pPr lvl="1"/>
            <a:r>
              <a:rPr lang="en-US" smtClean="0"/>
              <a:t>Estimates of seroprevalence?, clearance?</a:t>
            </a:r>
          </a:p>
          <a:p>
            <a:pPr lvl="1"/>
            <a:r>
              <a:rPr lang="en-US" smtClean="0"/>
              <a:t>Need to account for assay sensitivity / specificity</a:t>
            </a:r>
          </a:p>
          <a:p>
            <a:r>
              <a:rPr lang="en-US" smtClean="0"/>
              <a:t>High </a:t>
            </a:r>
            <a:r>
              <a:rPr lang="en-US" u="sng" smtClean="0"/>
              <a:t>false positive rates </a:t>
            </a:r>
            <a:r>
              <a:rPr lang="en-US" smtClean="0"/>
              <a:t>or High </a:t>
            </a:r>
            <a:r>
              <a:rPr lang="en-US" u="sng" smtClean="0"/>
              <a:t>spontaneous clearance rates</a:t>
            </a:r>
            <a:r>
              <a:rPr lang="en-US" smtClean="0"/>
              <a:t>? </a:t>
            </a:r>
          </a:p>
          <a:p>
            <a:pPr lvl="1"/>
            <a:r>
              <a:rPr lang="en-US" smtClean="0"/>
              <a:t>Several studies: +Ab positive, HCV RNA negative</a:t>
            </a:r>
          </a:p>
          <a:p>
            <a:pPr lvl="2"/>
            <a:r>
              <a:rPr lang="en-US" smtClean="0"/>
              <a:t>Higher rate than expected for spontaneous clearance</a:t>
            </a:r>
          </a:p>
          <a:p>
            <a:r>
              <a:rPr lang="en-US" smtClean="0"/>
              <a:t>Low viral levels</a:t>
            </a:r>
          </a:p>
          <a:p>
            <a:pPr lvl="1"/>
            <a:r>
              <a:rPr lang="en-US" smtClean="0"/>
              <a:t>Less severe disease?</a:t>
            </a:r>
          </a:p>
          <a:p>
            <a:r>
              <a:rPr lang="en-US" smtClean="0"/>
              <a:t>Diversity of viral genotype distribution</a:t>
            </a:r>
          </a:p>
          <a:p>
            <a:pPr lvl="1"/>
            <a:r>
              <a:rPr lang="en-US" smtClean="0"/>
              <a:t>Endemic for at least 500 years</a:t>
            </a:r>
          </a:p>
          <a:p>
            <a:pPr marL="457200" lvl="1" indent="0">
              <a:buFont typeface="Arial" pitchFamily="34" charset="0"/>
              <a:buNone/>
            </a:pPr>
            <a:endParaRPr lang="en-US" smtClean="0"/>
          </a:p>
          <a:p>
            <a:pPr lvl="1"/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2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2536" y="1720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smtClean="0"/>
              <a:t>HCV in Africa:</a:t>
            </a:r>
            <a:br>
              <a:rPr lang="en-US" u="sng" smtClean="0"/>
            </a:br>
            <a:r>
              <a:rPr lang="en-US" smtClean="0"/>
              <a:t>Why Study?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7706" y="1417638"/>
            <a:ext cx="8454430" cy="52655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Vastly understudied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arge burden of disease</a:t>
            </a:r>
          </a:p>
          <a:p>
            <a:pPr lvl="1"/>
            <a:r>
              <a:rPr lang="en-US" dirty="0" smtClean="0"/>
              <a:t>Suspected, but not proven geographic origin of HCV</a:t>
            </a:r>
          </a:p>
          <a:p>
            <a:pPr lvl="2"/>
            <a:r>
              <a:rPr lang="en-US" dirty="0" smtClean="0"/>
              <a:t>Long-standing host-viral relationship</a:t>
            </a:r>
          </a:p>
          <a:p>
            <a:pPr lvl="3"/>
            <a:r>
              <a:rPr lang="en-US" dirty="0" smtClean="0"/>
              <a:t>Host / viral adaptation studies</a:t>
            </a:r>
          </a:p>
          <a:p>
            <a:pPr lvl="2"/>
            <a:r>
              <a:rPr lang="en-US" dirty="0" smtClean="0"/>
              <a:t>Viral evolutionary process</a:t>
            </a:r>
          </a:p>
          <a:p>
            <a:pPr lvl="1"/>
            <a:r>
              <a:rPr lang="en-US" dirty="0" smtClean="0"/>
              <a:t>Numerous ‘race’ based variations in HCV outcomes</a:t>
            </a:r>
          </a:p>
          <a:p>
            <a:pPr lvl="2"/>
            <a:r>
              <a:rPr lang="en-US" dirty="0" smtClean="0"/>
              <a:t>Clearance of infection, natural history, treatment response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8311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391</TotalTime>
  <Words>610</Words>
  <Application>Microsoft Office PowerPoint</Application>
  <PresentationFormat>On-screen Show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</vt:lpstr>
      <vt:lpstr>PowerPoint Presentation</vt:lpstr>
      <vt:lpstr>% of Global HCV Seropositive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of HepNet</vt:lpstr>
      <vt:lpstr>Current HepNet Protocols</vt:lpstr>
      <vt:lpstr>Planned Grants</vt:lpstr>
      <vt:lpstr>HepNet Questions as we proceed thru meeting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Layden</dc:creator>
  <cp:lastModifiedBy>Nallely</cp:lastModifiedBy>
  <cp:revision>14</cp:revision>
  <dcterms:created xsi:type="dcterms:W3CDTF">2013-08-08T17:36:59Z</dcterms:created>
  <dcterms:modified xsi:type="dcterms:W3CDTF">2013-08-12T08:56:23Z</dcterms:modified>
</cp:coreProperties>
</file>