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8" r:id="rId4"/>
  </p:sldMasterIdLst>
  <p:notesMasterIdLst>
    <p:notesMasterId r:id="rId41"/>
  </p:notesMasterIdLst>
  <p:sldIdLst>
    <p:sldId id="256" r:id="rId5"/>
    <p:sldId id="391" r:id="rId6"/>
    <p:sldId id="392" r:id="rId7"/>
    <p:sldId id="261" r:id="rId8"/>
    <p:sldId id="285" r:id="rId9"/>
    <p:sldId id="257" r:id="rId10"/>
    <p:sldId id="258" r:id="rId11"/>
    <p:sldId id="273" r:id="rId12"/>
    <p:sldId id="388" r:id="rId13"/>
    <p:sldId id="389" r:id="rId14"/>
    <p:sldId id="282" r:id="rId15"/>
    <p:sldId id="287" r:id="rId16"/>
    <p:sldId id="272" r:id="rId17"/>
    <p:sldId id="382" r:id="rId18"/>
    <p:sldId id="352" r:id="rId19"/>
    <p:sldId id="266" r:id="rId20"/>
    <p:sldId id="393" r:id="rId21"/>
    <p:sldId id="348" r:id="rId22"/>
    <p:sldId id="354" r:id="rId23"/>
    <p:sldId id="358" r:id="rId24"/>
    <p:sldId id="360" r:id="rId25"/>
    <p:sldId id="365" r:id="rId26"/>
    <p:sldId id="314" r:id="rId27"/>
    <p:sldId id="315" r:id="rId28"/>
    <p:sldId id="385" r:id="rId29"/>
    <p:sldId id="386" r:id="rId30"/>
    <p:sldId id="387" r:id="rId31"/>
    <p:sldId id="318" r:id="rId32"/>
    <p:sldId id="319" r:id="rId33"/>
    <p:sldId id="321" r:id="rId34"/>
    <p:sldId id="330" r:id="rId35"/>
    <p:sldId id="378" r:id="rId36"/>
    <p:sldId id="377" r:id="rId37"/>
    <p:sldId id="381" r:id="rId38"/>
    <p:sldId id="380" r:id="rId39"/>
    <p:sldId id="28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67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909090909091078E-2"/>
          <c:y val="7.1794871794871831E-2"/>
          <c:w val="0.79679144385026701"/>
          <c:h val="0.7692307692307685"/>
        </c:manualLayout>
      </c:layout>
      <c:barChart>
        <c:barDir val="col"/>
        <c:grouping val="clustered"/>
        <c:varyColors val="0"/>
        <c:ser>
          <c:idx val="0"/>
          <c:order val="0"/>
          <c:tx>
            <c:strRef>
              <c:f>Sheet1!$B$2</c:f>
              <c:strCache>
                <c:ptCount val="1"/>
                <c:pt idx="0">
                  <c:v>Rural</c:v>
                </c:pt>
              </c:strCache>
            </c:strRef>
          </c:tx>
          <c:spPr>
            <a:solidFill>
              <a:srgbClr val="00B0F0"/>
            </a:solidFill>
            <a:ln w="2919">
              <a:solidFill>
                <a:srgbClr val="000000"/>
              </a:solidFill>
              <a:prstDash val="solid"/>
            </a:ln>
          </c:spPr>
          <c:invertIfNegative val="0"/>
          <c:cat>
            <c:strRef>
              <c:f>Sheet1!$A$3:$A$6</c:f>
              <c:strCache>
                <c:ptCount val="4"/>
                <c:pt idx="0">
                  <c:v>Prevalence</c:v>
                </c:pt>
                <c:pt idx="1">
                  <c:v>Detected</c:v>
                </c:pt>
                <c:pt idx="2">
                  <c:v>Treated</c:v>
                </c:pt>
                <c:pt idx="3">
                  <c:v>Controlled</c:v>
                </c:pt>
              </c:strCache>
            </c:strRef>
          </c:cat>
          <c:val>
            <c:numRef>
              <c:f>Sheet1!$B$3:$B$6</c:f>
              <c:numCache>
                <c:formatCode>General</c:formatCode>
                <c:ptCount val="4"/>
                <c:pt idx="0">
                  <c:v>24.1</c:v>
                </c:pt>
                <c:pt idx="1">
                  <c:v>16.399999999999999</c:v>
                </c:pt>
                <c:pt idx="2">
                  <c:v>6.9</c:v>
                </c:pt>
                <c:pt idx="3">
                  <c:v>1.7000000000000011</c:v>
                </c:pt>
              </c:numCache>
            </c:numRef>
          </c:val>
        </c:ser>
        <c:ser>
          <c:idx val="1"/>
          <c:order val="1"/>
          <c:tx>
            <c:strRef>
              <c:f>Sheet1!$C$2</c:f>
              <c:strCache>
                <c:ptCount val="1"/>
                <c:pt idx="0">
                  <c:v>Semi-urban</c:v>
                </c:pt>
              </c:strCache>
            </c:strRef>
          </c:tx>
          <c:spPr>
            <a:solidFill>
              <a:srgbClr val="265A99"/>
            </a:solidFill>
            <a:ln w="2919">
              <a:solidFill>
                <a:srgbClr val="000000"/>
              </a:solidFill>
              <a:prstDash val="solid"/>
            </a:ln>
          </c:spPr>
          <c:invertIfNegative val="0"/>
          <c:dPt>
            <c:idx val="0"/>
            <c:invertIfNegative val="0"/>
            <c:bubble3D val="0"/>
            <c:spPr>
              <a:solidFill>
                <a:srgbClr val="002060"/>
              </a:solidFill>
              <a:ln w="2919">
                <a:solidFill>
                  <a:srgbClr val="000000"/>
                </a:solidFill>
                <a:prstDash val="solid"/>
              </a:ln>
            </c:spPr>
          </c:dPt>
          <c:dPt>
            <c:idx val="1"/>
            <c:invertIfNegative val="0"/>
            <c:bubble3D val="0"/>
            <c:spPr>
              <a:solidFill>
                <a:srgbClr val="002060"/>
              </a:solidFill>
              <a:ln w="2919">
                <a:solidFill>
                  <a:srgbClr val="000000"/>
                </a:solidFill>
                <a:prstDash val="solid"/>
              </a:ln>
            </c:spPr>
          </c:dPt>
          <c:dPt>
            <c:idx val="2"/>
            <c:invertIfNegative val="0"/>
            <c:bubble3D val="0"/>
            <c:spPr>
              <a:solidFill>
                <a:srgbClr val="002060"/>
              </a:solidFill>
              <a:ln w="2919">
                <a:solidFill>
                  <a:srgbClr val="000000"/>
                </a:solidFill>
                <a:prstDash val="solid"/>
              </a:ln>
            </c:spPr>
          </c:dPt>
          <c:dPt>
            <c:idx val="3"/>
            <c:invertIfNegative val="0"/>
            <c:bubble3D val="0"/>
            <c:spPr>
              <a:solidFill>
                <a:srgbClr val="002060"/>
              </a:solidFill>
              <a:ln w="2919">
                <a:solidFill>
                  <a:srgbClr val="000000"/>
                </a:solidFill>
                <a:prstDash val="solid"/>
              </a:ln>
            </c:spPr>
          </c:dPt>
          <c:cat>
            <c:strRef>
              <c:f>Sheet1!$A$3:$A$6</c:f>
              <c:strCache>
                <c:ptCount val="4"/>
                <c:pt idx="0">
                  <c:v>Prevalence</c:v>
                </c:pt>
                <c:pt idx="1">
                  <c:v>Detected</c:v>
                </c:pt>
                <c:pt idx="2">
                  <c:v>Treated</c:v>
                </c:pt>
                <c:pt idx="3">
                  <c:v>Controlled</c:v>
                </c:pt>
              </c:strCache>
            </c:strRef>
          </c:cat>
          <c:val>
            <c:numRef>
              <c:f>Sheet1!$C$3:$C$6</c:f>
              <c:numCache>
                <c:formatCode>General</c:formatCode>
                <c:ptCount val="4"/>
                <c:pt idx="0">
                  <c:v>32.9</c:v>
                </c:pt>
                <c:pt idx="1">
                  <c:v>25.7</c:v>
                </c:pt>
                <c:pt idx="2">
                  <c:v>14.3</c:v>
                </c:pt>
                <c:pt idx="3">
                  <c:v>3.4</c:v>
                </c:pt>
              </c:numCache>
            </c:numRef>
          </c:val>
        </c:ser>
        <c:dLbls>
          <c:showLegendKey val="0"/>
          <c:showVal val="0"/>
          <c:showCatName val="0"/>
          <c:showSerName val="0"/>
          <c:showPercent val="0"/>
          <c:showBubbleSize val="0"/>
        </c:dLbls>
        <c:gapWidth val="150"/>
        <c:axId val="94391296"/>
        <c:axId val="94397568"/>
      </c:barChart>
      <c:catAx>
        <c:axId val="94391296"/>
        <c:scaling>
          <c:orientation val="minMax"/>
        </c:scaling>
        <c:delete val="0"/>
        <c:axPos val="b"/>
        <c:title>
          <c:tx>
            <c:rich>
              <a:bodyPr/>
              <a:lstStyle/>
              <a:p>
                <a:pPr>
                  <a:defRPr lang="en-US" sz="400" b="1" i="0" u="none" strike="noStrike" baseline="0">
                    <a:solidFill>
                      <a:srgbClr val="000000"/>
                    </a:solidFill>
                    <a:latin typeface="Arial"/>
                    <a:ea typeface="Arial"/>
                    <a:cs typeface="Arial"/>
                  </a:defRPr>
                </a:pPr>
                <a:r>
                  <a:rPr lang="en-US" dirty="0"/>
                  <a:t> </a:t>
                </a:r>
              </a:p>
            </c:rich>
          </c:tx>
          <c:layout>
            <c:manualLayout>
              <c:xMode val="edge"/>
              <c:yMode val="edge"/>
              <c:x val="0.48663100109861135"/>
              <c:y val="0.87692300531976863"/>
            </c:manualLayout>
          </c:layout>
          <c:overlay val="0"/>
          <c:spPr>
            <a:noFill/>
            <a:ln w="23354">
              <a:noFill/>
            </a:ln>
          </c:spPr>
        </c:title>
        <c:majorTickMark val="out"/>
        <c:minorTickMark val="none"/>
        <c:tickLblPos val="none"/>
        <c:spPr>
          <a:ln w="2919">
            <a:solidFill>
              <a:srgbClr val="FFFFFF"/>
            </a:solidFill>
            <a:prstDash val="solid"/>
          </a:ln>
        </c:spPr>
        <c:txPr>
          <a:bodyPr/>
          <a:lstStyle/>
          <a:p>
            <a:pPr>
              <a:defRPr lang="en-US"/>
            </a:pPr>
            <a:endParaRPr lang="en-US"/>
          </a:p>
        </c:txPr>
        <c:crossAx val="94397568"/>
        <c:crosses val="autoZero"/>
        <c:auto val="1"/>
        <c:lblAlgn val="ctr"/>
        <c:lblOffset val="100"/>
        <c:tickMarkSkip val="1"/>
        <c:noMultiLvlLbl val="0"/>
      </c:catAx>
      <c:valAx>
        <c:axId val="94397568"/>
        <c:scaling>
          <c:orientation val="minMax"/>
        </c:scaling>
        <c:delete val="0"/>
        <c:axPos val="l"/>
        <c:majorGridlines>
          <c:spPr>
            <a:ln w="2919">
              <a:solidFill>
                <a:srgbClr val="FFFFFF"/>
              </a:solidFill>
              <a:prstDash val="solid"/>
            </a:ln>
          </c:spPr>
        </c:majorGridlines>
        <c:numFmt formatCode="General" sourceLinked="1"/>
        <c:majorTickMark val="out"/>
        <c:minorTickMark val="none"/>
        <c:tickLblPos val="nextTo"/>
        <c:spPr>
          <a:ln w="2919">
            <a:solidFill>
              <a:srgbClr val="FFFFFF"/>
            </a:solidFill>
            <a:prstDash val="solid"/>
          </a:ln>
        </c:spPr>
        <c:txPr>
          <a:bodyPr rot="0" vert="horz"/>
          <a:lstStyle/>
          <a:p>
            <a:pPr rtl="0">
              <a:defRPr lang="en-US" sz="786" b="0" i="0" u="none" strike="noStrike" baseline="0">
                <a:solidFill>
                  <a:srgbClr val="FFFFFF"/>
                </a:solidFill>
                <a:latin typeface="Times New Roman"/>
                <a:ea typeface="Times New Roman"/>
                <a:cs typeface="Times New Roman"/>
              </a:defRPr>
            </a:pPr>
            <a:endParaRPr lang="en-US"/>
          </a:p>
        </c:txPr>
        <c:crossAx val="94391296"/>
        <c:crosses val="autoZero"/>
        <c:crossBetween val="between"/>
      </c:valAx>
      <c:spPr>
        <a:noFill/>
        <a:ln w="2919">
          <a:solidFill>
            <a:srgbClr val="FFFFFF"/>
          </a:solidFill>
          <a:prstDash val="solid"/>
        </a:ln>
      </c:spPr>
    </c:plotArea>
    <c:plotVisOnly val="1"/>
    <c:dispBlanksAs val="gap"/>
    <c:showDLblsOverMax val="0"/>
  </c:chart>
  <c:spPr>
    <a:noFill/>
    <a:ln>
      <a:noFill/>
    </a:ln>
  </c:spPr>
  <c:txPr>
    <a:bodyPr/>
    <a:lstStyle/>
    <a:p>
      <a:pPr>
        <a:defRPr sz="405" b="0" i="0" u="none" strike="noStrike" baseline="0">
          <a:solidFill>
            <a:srgbClr val="000000"/>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03C180-6072-46A6-995B-086772A2C1E1}" type="datetimeFigureOut">
              <a:rPr lang="en-US" smtClean="0"/>
              <a:pPr/>
              <a:t>8/12/2013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D99D6-3A1C-422E-8602-E0DFF5E90796}" type="slidenum">
              <a:rPr lang="en-US" smtClean="0"/>
              <a:pPr/>
              <a:t>‹#›</a:t>
            </a:fld>
            <a:endParaRPr lang="en-US"/>
          </a:p>
        </p:txBody>
      </p:sp>
    </p:spTree>
    <p:extLst>
      <p:ext uri="{BB962C8B-B14F-4D97-AF65-F5344CB8AC3E}">
        <p14:creationId xmlns:p14="http://schemas.microsoft.com/office/powerpoint/2010/main" val="203706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r>
              <a:rPr lang="en-US" dirty="0" smtClean="0">
                <a:ea typeface="ＭＳ Ｐゴシック" charset="-128"/>
              </a:rPr>
              <a:t>This graph measures the percentage of hypertensive individuals who were detected, treated, or controlled by gender and age group.  The treatment and controlled rates were very low in both rural and semi-urban communities.</a:t>
            </a:r>
          </a:p>
          <a:p>
            <a:endParaRPr lang="en-US" dirty="0"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3171B37E-E915-454F-99F3-6EDF5726CD41}" type="slidenum">
              <a:rPr lang="en-US" smtClean="0"/>
              <a:pPr/>
              <a:t>15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B4956-19AE-4E56-B866-5CD122F588E4}" type="slidenum">
              <a:rPr lang="en-US"/>
              <a:pPr/>
              <a:t>18</a:t>
            </a:fld>
            <a:endParaRPr lang="en-US"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endParaRPr>
          </a:p>
        </p:txBody>
      </p:sp>
      <p:sp>
        <p:nvSpPr>
          <p:cNvPr id="40964" name="Slide Number Placeholder 3"/>
          <p:cNvSpPr>
            <a:spLocks noGrp="1"/>
          </p:cNvSpPr>
          <p:nvPr>
            <p:ph type="sldNum" sz="quarter" idx="5"/>
          </p:nvPr>
        </p:nvSpPr>
        <p:spPr bwMode="auto">
          <a:noFill/>
          <a:ln>
            <a:miter lim="800000"/>
            <a:headEnd/>
            <a:tailEnd/>
          </a:ln>
        </p:spPr>
        <p:txBody>
          <a:bodyPr/>
          <a:lstStyle/>
          <a:p>
            <a:fld id="{48FEE2DA-8923-40A4-873A-7EEB244FFF5B}" type="slidenum">
              <a:rPr lang="en-US" smtClean="0"/>
              <a:pPr/>
              <a:t>19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7DE23A96-B290-4B65-83E1-6F7D61673682}" type="slidenum">
              <a:rPr lang="en-US" smtClean="0"/>
              <a:pPr/>
              <a:t>20</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endParaRPr lang="en-US" dirty="0" smtClean="0">
              <a:ea typeface="ＭＳ Ｐゴシック"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F387971D-3A12-4254-81CF-0023C2C67306}" type="slidenum">
              <a:rPr lang="en-US" smtClean="0"/>
              <a:pPr/>
              <a:t>21</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4DBD3E5B-D6FD-4860-8B1A-7D6355674EC5}" type="slidenum">
              <a:rPr lang="en-US" smtClean="0"/>
              <a:pPr/>
              <a:t>22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692369-9C3F-4120-AF7C-99129F8ED3A0}"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37309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92369-9C3F-4120-AF7C-99129F8ED3A0}"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168750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92369-9C3F-4120-AF7C-99129F8ED3A0}"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938384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0825" cy="1143000"/>
          </a:xfrm>
          <a:prstGeom prst="rect">
            <a:avLst/>
          </a:prstGeom>
          <a:solidFill>
            <a:srgbClr val="081F5B"/>
          </a:solidFill>
          <a:ln>
            <a:noFill/>
          </a:ln>
          <a:extLst/>
        </p:spPr>
        <p:txBody>
          <a:bodyPr lIns="91424" tIns="45712" rIns="91424" bIns="45712"/>
          <a:lstStyle>
            <a:lvl1pPr eaLnBrk="0" hangingPunct="0">
              <a:defRPr sz="3200">
                <a:solidFill>
                  <a:srgbClr val="081F5B"/>
                </a:solidFill>
                <a:latin typeface="NewsGoth BT" pitchFamily="34" charset="0"/>
                <a:ea typeface="MS PGothic" pitchFamily="34" charset="-128"/>
              </a:defRPr>
            </a:lvl1pPr>
            <a:lvl2pPr marL="742950" indent="-285750" eaLnBrk="0" hangingPunct="0">
              <a:defRPr sz="3200">
                <a:solidFill>
                  <a:srgbClr val="081F5B"/>
                </a:solidFill>
                <a:latin typeface="NewsGoth BT" pitchFamily="34" charset="0"/>
                <a:ea typeface="MS PGothic" pitchFamily="34" charset="-128"/>
              </a:defRPr>
            </a:lvl2pPr>
            <a:lvl3pPr marL="1143000" indent="-228600" eaLnBrk="0" hangingPunct="0">
              <a:defRPr sz="3200">
                <a:solidFill>
                  <a:srgbClr val="081F5B"/>
                </a:solidFill>
                <a:latin typeface="NewsGoth BT" pitchFamily="34" charset="0"/>
                <a:ea typeface="MS PGothic" pitchFamily="34" charset="-128"/>
              </a:defRPr>
            </a:lvl3pPr>
            <a:lvl4pPr marL="1600200" indent="-228600" eaLnBrk="0" hangingPunct="0">
              <a:defRPr sz="3200">
                <a:solidFill>
                  <a:srgbClr val="081F5B"/>
                </a:solidFill>
                <a:latin typeface="NewsGoth BT" pitchFamily="34" charset="0"/>
                <a:ea typeface="MS PGothic" pitchFamily="34" charset="-128"/>
              </a:defRPr>
            </a:lvl4pPr>
            <a:lvl5pPr marL="2057400" indent="-228600" eaLnBrk="0" hangingPunct="0">
              <a:defRPr sz="3200">
                <a:solidFill>
                  <a:srgbClr val="081F5B"/>
                </a:solidFill>
                <a:latin typeface="NewsGoth BT" pitchFamily="34" charset="0"/>
                <a:ea typeface="MS PGothic" pitchFamily="34" charset="-128"/>
              </a:defRPr>
            </a:lvl5pPr>
            <a:lvl6pPr marL="2514600" indent="-228600" eaLnBrk="0" fontAlgn="base" hangingPunct="0">
              <a:spcBef>
                <a:spcPct val="0"/>
              </a:spcBef>
              <a:spcAft>
                <a:spcPct val="0"/>
              </a:spcAft>
              <a:defRPr sz="3200">
                <a:solidFill>
                  <a:srgbClr val="081F5B"/>
                </a:solidFill>
                <a:latin typeface="NewsGoth BT" pitchFamily="34" charset="0"/>
                <a:ea typeface="MS PGothic" pitchFamily="34" charset="-128"/>
              </a:defRPr>
            </a:lvl6pPr>
            <a:lvl7pPr marL="2971800" indent="-228600" eaLnBrk="0" fontAlgn="base" hangingPunct="0">
              <a:spcBef>
                <a:spcPct val="0"/>
              </a:spcBef>
              <a:spcAft>
                <a:spcPct val="0"/>
              </a:spcAft>
              <a:defRPr sz="3200">
                <a:solidFill>
                  <a:srgbClr val="081F5B"/>
                </a:solidFill>
                <a:latin typeface="NewsGoth BT" pitchFamily="34" charset="0"/>
                <a:ea typeface="MS PGothic" pitchFamily="34" charset="-128"/>
              </a:defRPr>
            </a:lvl7pPr>
            <a:lvl8pPr marL="3429000" indent="-228600" eaLnBrk="0" fontAlgn="base" hangingPunct="0">
              <a:spcBef>
                <a:spcPct val="0"/>
              </a:spcBef>
              <a:spcAft>
                <a:spcPct val="0"/>
              </a:spcAft>
              <a:defRPr sz="3200">
                <a:solidFill>
                  <a:srgbClr val="081F5B"/>
                </a:solidFill>
                <a:latin typeface="NewsGoth BT" pitchFamily="34" charset="0"/>
                <a:ea typeface="MS PGothic" pitchFamily="34" charset="-128"/>
              </a:defRPr>
            </a:lvl8pPr>
            <a:lvl9pPr marL="3886200" indent="-228600" eaLnBrk="0" fontAlgn="base" hangingPunct="0">
              <a:spcBef>
                <a:spcPct val="0"/>
              </a:spcBef>
              <a:spcAft>
                <a:spcPct val="0"/>
              </a:spcAft>
              <a:defRPr sz="3200">
                <a:solidFill>
                  <a:srgbClr val="081F5B"/>
                </a:solidFill>
                <a:latin typeface="NewsGoth BT" pitchFamily="34" charset="0"/>
                <a:ea typeface="MS PGothic" pitchFamily="34" charset="-128"/>
              </a:defRPr>
            </a:lvl9pPr>
          </a:lstStyle>
          <a:p>
            <a:pPr eaLnBrk="1" hangingPunct="1">
              <a:spcBef>
                <a:spcPct val="50000"/>
              </a:spcBef>
              <a:defRPr/>
            </a:pPr>
            <a:endParaRPr lang="en-US" sz="1800" dirty="0" smtClean="0">
              <a:solidFill>
                <a:schemeClr val="tx1"/>
              </a:solidFill>
            </a:endParaRPr>
          </a:p>
        </p:txBody>
      </p:sp>
      <p:sp>
        <p:nvSpPr>
          <p:cNvPr id="5" name="Line 5"/>
          <p:cNvSpPr>
            <a:spLocks noChangeShapeType="1"/>
          </p:cNvSpPr>
          <p:nvPr/>
        </p:nvSpPr>
        <p:spPr bwMode="auto">
          <a:xfrm>
            <a:off x="0" y="6169025"/>
            <a:ext cx="9140825" cy="0"/>
          </a:xfrm>
          <a:prstGeom prst="line">
            <a:avLst/>
          </a:prstGeom>
          <a:noFill/>
          <a:ln w="38100">
            <a:solidFill>
              <a:srgbClr val="081F5B"/>
            </a:solidFill>
            <a:round/>
            <a:headEnd/>
            <a:tailEnd/>
          </a:ln>
        </p:spPr>
        <p:txBody>
          <a:bodyPr/>
          <a:lstStyle/>
          <a:p>
            <a:endParaRPr lang="en-GB"/>
          </a:p>
        </p:txBody>
      </p:sp>
      <p:sp>
        <p:nvSpPr>
          <p:cNvPr id="6" name="Text Box 35"/>
          <p:cNvSpPr txBox="1">
            <a:spLocks noChangeArrowheads="1"/>
          </p:cNvSpPr>
          <p:nvPr/>
        </p:nvSpPr>
        <p:spPr bwMode="auto">
          <a:xfrm>
            <a:off x="0" y="1141413"/>
            <a:ext cx="9140825" cy="457200"/>
          </a:xfrm>
          <a:prstGeom prst="rect">
            <a:avLst/>
          </a:prstGeom>
          <a:solidFill>
            <a:srgbClr val="B8AB9E"/>
          </a:solidFill>
          <a:ln>
            <a:noFill/>
          </a:ln>
          <a:extLst/>
        </p:spPr>
        <p:txBody>
          <a:bodyPr lIns="91424" tIns="45712" rIns="91424" bIns="45712"/>
          <a:lstStyle>
            <a:lvl1pPr eaLnBrk="0" hangingPunct="0">
              <a:defRPr sz="3200">
                <a:solidFill>
                  <a:srgbClr val="081F5B"/>
                </a:solidFill>
                <a:latin typeface="NewsGoth BT" pitchFamily="34" charset="0"/>
                <a:ea typeface="MS PGothic" pitchFamily="34" charset="-128"/>
              </a:defRPr>
            </a:lvl1pPr>
            <a:lvl2pPr marL="742950" indent="-285750" eaLnBrk="0" hangingPunct="0">
              <a:defRPr sz="3200">
                <a:solidFill>
                  <a:srgbClr val="081F5B"/>
                </a:solidFill>
                <a:latin typeface="NewsGoth BT" pitchFamily="34" charset="0"/>
                <a:ea typeface="MS PGothic" pitchFamily="34" charset="-128"/>
              </a:defRPr>
            </a:lvl2pPr>
            <a:lvl3pPr marL="1143000" indent="-228600" eaLnBrk="0" hangingPunct="0">
              <a:defRPr sz="3200">
                <a:solidFill>
                  <a:srgbClr val="081F5B"/>
                </a:solidFill>
                <a:latin typeface="NewsGoth BT" pitchFamily="34" charset="0"/>
                <a:ea typeface="MS PGothic" pitchFamily="34" charset="-128"/>
              </a:defRPr>
            </a:lvl3pPr>
            <a:lvl4pPr marL="1600200" indent="-228600" eaLnBrk="0" hangingPunct="0">
              <a:defRPr sz="3200">
                <a:solidFill>
                  <a:srgbClr val="081F5B"/>
                </a:solidFill>
                <a:latin typeface="NewsGoth BT" pitchFamily="34" charset="0"/>
                <a:ea typeface="MS PGothic" pitchFamily="34" charset="-128"/>
              </a:defRPr>
            </a:lvl4pPr>
            <a:lvl5pPr marL="2057400" indent="-228600" eaLnBrk="0" hangingPunct="0">
              <a:defRPr sz="3200">
                <a:solidFill>
                  <a:srgbClr val="081F5B"/>
                </a:solidFill>
                <a:latin typeface="NewsGoth BT" pitchFamily="34" charset="0"/>
                <a:ea typeface="MS PGothic" pitchFamily="34" charset="-128"/>
              </a:defRPr>
            </a:lvl5pPr>
            <a:lvl6pPr marL="2514600" indent="-228600" eaLnBrk="0" fontAlgn="base" hangingPunct="0">
              <a:spcBef>
                <a:spcPct val="0"/>
              </a:spcBef>
              <a:spcAft>
                <a:spcPct val="0"/>
              </a:spcAft>
              <a:defRPr sz="3200">
                <a:solidFill>
                  <a:srgbClr val="081F5B"/>
                </a:solidFill>
                <a:latin typeface="NewsGoth BT" pitchFamily="34" charset="0"/>
                <a:ea typeface="MS PGothic" pitchFamily="34" charset="-128"/>
              </a:defRPr>
            </a:lvl6pPr>
            <a:lvl7pPr marL="2971800" indent="-228600" eaLnBrk="0" fontAlgn="base" hangingPunct="0">
              <a:spcBef>
                <a:spcPct val="0"/>
              </a:spcBef>
              <a:spcAft>
                <a:spcPct val="0"/>
              </a:spcAft>
              <a:defRPr sz="3200">
                <a:solidFill>
                  <a:srgbClr val="081F5B"/>
                </a:solidFill>
                <a:latin typeface="NewsGoth BT" pitchFamily="34" charset="0"/>
                <a:ea typeface="MS PGothic" pitchFamily="34" charset="-128"/>
              </a:defRPr>
            </a:lvl7pPr>
            <a:lvl8pPr marL="3429000" indent="-228600" eaLnBrk="0" fontAlgn="base" hangingPunct="0">
              <a:spcBef>
                <a:spcPct val="0"/>
              </a:spcBef>
              <a:spcAft>
                <a:spcPct val="0"/>
              </a:spcAft>
              <a:defRPr sz="3200">
                <a:solidFill>
                  <a:srgbClr val="081F5B"/>
                </a:solidFill>
                <a:latin typeface="NewsGoth BT" pitchFamily="34" charset="0"/>
                <a:ea typeface="MS PGothic" pitchFamily="34" charset="-128"/>
              </a:defRPr>
            </a:lvl8pPr>
            <a:lvl9pPr marL="3886200" indent="-228600" eaLnBrk="0" fontAlgn="base" hangingPunct="0">
              <a:spcBef>
                <a:spcPct val="0"/>
              </a:spcBef>
              <a:spcAft>
                <a:spcPct val="0"/>
              </a:spcAft>
              <a:defRPr sz="3200">
                <a:solidFill>
                  <a:srgbClr val="081F5B"/>
                </a:solidFill>
                <a:latin typeface="NewsGoth BT" pitchFamily="34" charset="0"/>
                <a:ea typeface="MS PGothic" pitchFamily="34" charset="-128"/>
              </a:defRPr>
            </a:lvl9pPr>
          </a:lstStyle>
          <a:p>
            <a:pPr eaLnBrk="1" hangingPunct="1">
              <a:spcBef>
                <a:spcPct val="50000"/>
              </a:spcBef>
              <a:defRPr/>
            </a:pPr>
            <a:endParaRPr lang="en-US" sz="1800" dirty="0" smtClean="0">
              <a:solidFill>
                <a:schemeClr val="tx1"/>
              </a:solidFill>
            </a:endParaRPr>
          </a:p>
        </p:txBody>
      </p:sp>
      <p:sp>
        <p:nvSpPr>
          <p:cNvPr id="7" name="Rectangle 2"/>
          <p:cNvSpPr>
            <a:spLocks noChangeArrowheads="1"/>
          </p:cNvSpPr>
          <p:nvPr userDrawn="1"/>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sp>
        <p:nvSpPr>
          <p:cNvPr id="16388" name="Rectangle 4"/>
          <p:cNvSpPr>
            <a:spLocks noGrp="1" noChangeArrowheads="1"/>
          </p:cNvSpPr>
          <p:nvPr>
            <p:ph type="subTitle" idx="1"/>
          </p:nvPr>
        </p:nvSpPr>
        <p:spPr>
          <a:xfrm>
            <a:off x="684213" y="3427413"/>
            <a:ext cx="6400800" cy="1752600"/>
          </a:xfrm>
        </p:spPr>
        <p:txBody>
          <a:bodyPr/>
          <a:lstStyle>
            <a:lvl1pPr marL="0" indent="0">
              <a:buFontTx/>
              <a:buNone/>
              <a:defRPr sz="3400"/>
            </a:lvl1pPr>
          </a:lstStyle>
          <a:p>
            <a:r>
              <a:rPr lang="en-US"/>
              <a:t>Click to edit Master subtitle style</a:t>
            </a:r>
          </a:p>
        </p:txBody>
      </p:sp>
      <p:sp>
        <p:nvSpPr>
          <p:cNvPr id="16417" name="Rectangle 33"/>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92369-9C3F-4120-AF7C-99129F8ED3A0}"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276474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0"/>
            <a:ext cx="2227263"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488" y="0"/>
            <a:ext cx="6532562"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0488" y="0"/>
            <a:ext cx="8912225" cy="594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1"/>
          <p:cNvSpPr>
            <a:spLocks noGrp="1"/>
          </p:cNvSpPr>
          <p:nvPr>
            <p:ph type="sldNum" sz="quarter" idx="10"/>
          </p:nvPr>
        </p:nvSpPr>
        <p:spPr/>
        <p:txBody>
          <a:bodyPr/>
          <a:lstStyle>
            <a:lvl1pPr>
              <a:defRPr/>
            </a:lvl1pPr>
          </a:lstStyle>
          <a:p>
            <a:pPr>
              <a:defRPr/>
            </a:pPr>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AEB7F-214C-4C4C-B0EB-53D7D331653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91F87-54A2-43E4-B0D0-41AD5F9592CD}"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C30AB-2D6D-4A2B-8EAC-88A77D31A50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B8E1AD-F349-4DFE-8021-5404CC860384}"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CE99819-1C01-46E0-8FA1-55D9D96DABBA}"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35A64D-5F2C-48A7-A006-BC418A4FC8C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8617D7-B1D0-4CBC-B01F-D53364F43B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92369-9C3F-4120-AF7C-99129F8ED3A0}" type="datetimeFigureOut">
              <a:rPr lang="en-US" smtClean="0"/>
              <a:pPr/>
              <a:t>8/12/2013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1711551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772C13-0BB2-4BF7-A72C-465B21511FD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78D780-B681-4062-AD74-318DC96AE985}"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5FD5B4-E597-414C-B408-E4A603C09EF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0DAE46-DE16-41B6-9CBC-4DE348D8090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2A5C50-90F3-45ED-81B8-A5B79AF76EF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4" name="Picture 12" descr="cover_graphic_01"/>
          <p:cNvPicPr>
            <a:picLocks noChangeAspect="1" noChangeArrowheads="1"/>
          </p:cNvPicPr>
          <p:nvPr/>
        </p:nvPicPr>
        <p:blipFill>
          <a:blip r:embed="rId2" cstate="print"/>
          <a:srcRect/>
          <a:stretch>
            <a:fillRect/>
          </a:stretch>
        </p:blipFill>
        <p:spPr bwMode="auto">
          <a:xfrm>
            <a:off x="0" y="0"/>
            <a:ext cx="8267700" cy="6859588"/>
          </a:xfrm>
          <a:prstGeom prst="rect">
            <a:avLst/>
          </a:prstGeom>
          <a:noFill/>
        </p:spPr>
      </p:pic>
      <p:sp>
        <p:nvSpPr>
          <p:cNvPr id="3074" name="Rectangle 2"/>
          <p:cNvSpPr>
            <a:spLocks noGrp="1" noChangeArrowheads="1"/>
          </p:cNvSpPr>
          <p:nvPr>
            <p:ph type="ctrTitle"/>
          </p:nvPr>
        </p:nvSpPr>
        <p:spPr>
          <a:xfrm>
            <a:off x="914400" y="4357688"/>
            <a:ext cx="4567238" cy="457200"/>
          </a:xfrm>
        </p:spPr>
        <p:txBody>
          <a:bodyPr/>
          <a:lstStyle>
            <a:lvl1pPr>
              <a:defRPr sz="1800" b="1">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14400" y="4981575"/>
            <a:ext cx="4567238" cy="1752600"/>
          </a:xfrm>
        </p:spPr>
        <p:txBody>
          <a:bodyPr/>
          <a:lstStyle>
            <a:lvl1pPr marL="0" indent="0">
              <a:buFont typeface="Times" charset="0"/>
              <a:buNone/>
              <a:defRPr sz="20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Presentation Title Goes Here</a:t>
            </a:r>
          </a:p>
        </p:txBody>
      </p:sp>
      <p:sp>
        <p:nvSpPr>
          <p:cNvPr id="5" name="Slide Number Placeholder 4"/>
          <p:cNvSpPr>
            <a:spLocks noGrp="1"/>
          </p:cNvSpPr>
          <p:nvPr>
            <p:ph type="sldNum" sz="quarter" idx="11"/>
          </p:nvPr>
        </p:nvSpPr>
        <p:spPr/>
        <p:txBody>
          <a:bodyPr/>
          <a:lstStyle>
            <a:lvl1pPr>
              <a:defRPr/>
            </a:lvl1pPr>
          </a:lstStyle>
          <a:p>
            <a:fld id="{B6D80A4A-577C-4C10-93D8-D4633DCD9CD3}"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US" smtClean="0"/>
              <a:t>Presentation Title Goes Here</a:t>
            </a:r>
            <a:endParaRPr lang="en-US" dirty="0"/>
          </a:p>
        </p:txBody>
      </p:sp>
      <p:sp>
        <p:nvSpPr>
          <p:cNvPr id="4" name="Slide Number Placeholder 3"/>
          <p:cNvSpPr>
            <a:spLocks noGrp="1"/>
          </p:cNvSpPr>
          <p:nvPr>
            <p:ph type="sldNum" sz="quarter" idx="11"/>
          </p:nvPr>
        </p:nvSpPr>
        <p:spPr/>
        <p:txBody>
          <a:bodyPr/>
          <a:lstStyle/>
          <a:p>
            <a:fld id="{B96FA319-CCD0-4953-89F0-4DF11364C67F}"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Presentation Title Goes Here</a:t>
            </a:r>
          </a:p>
        </p:txBody>
      </p:sp>
      <p:sp>
        <p:nvSpPr>
          <p:cNvPr id="5" name="Slide Number Placeholder 4"/>
          <p:cNvSpPr>
            <a:spLocks noGrp="1"/>
          </p:cNvSpPr>
          <p:nvPr>
            <p:ph type="sldNum" sz="quarter" idx="11"/>
          </p:nvPr>
        </p:nvSpPr>
        <p:spPr/>
        <p:txBody>
          <a:bodyPr/>
          <a:lstStyle>
            <a:lvl1pPr>
              <a:defRPr/>
            </a:lvl1pPr>
          </a:lstStyle>
          <a:p>
            <a:fld id="{C4DCE190-5E13-4A17-A81E-C203D9B35F54}"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Presentation Title Goes Here</a:t>
            </a:r>
          </a:p>
        </p:txBody>
      </p:sp>
      <p:sp>
        <p:nvSpPr>
          <p:cNvPr id="6" name="Slide Number Placeholder 5"/>
          <p:cNvSpPr>
            <a:spLocks noGrp="1"/>
          </p:cNvSpPr>
          <p:nvPr>
            <p:ph type="sldNum" sz="quarter" idx="11"/>
          </p:nvPr>
        </p:nvSpPr>
        <p:spPr/>
        <p:txBody>
          <a:bodyPr/>
          <a:lstStyle>
            <a:lvl1pPr>
              <a:defRPr/>
            </a:lvl1pPr>
          </a:lstStyle>
          <a:p>
            <a:fld id="{D8DE8756-93B6-453F-B7C2-5937B5C70E2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692369-9C3F-4120-AF7C-99129F8ED3A0}" type="datetimeFigureOut">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31513246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Presentation Title Goes Here</a:t>
            </a:r>
          </a:p>
        </p:txBody>
      </p:sp>
      <p:sp>
        <p:nvSpPr>
          <p:cNvPr id="8" name="Slide Number Placeholder 7"/>
          <p:cNvSpPr>
            <a:spLocks noGrp="1"/>
          </p:cNvSpPr>
          <p:nvPr>
            <p:ph type="sldNum" sz="quarter" idx="11"/>
          </p:nvPr>
        </p:nvSpPr>
        <p:spPr/>
        <p:txBody>
          <a:bodyPr/>
          <a:lstStyle>
            <a:lvl1pPr>
              <a:defRPr/>
            </a:lvl1pPr>
          </a:lstStyle>
          <a:p>
            <a:fld id="{D6BA0200-FACD-4FF0-B87A-69CBE539236C}"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Presentation Title Goes Here</a:t>
            </a:r>
          </a:p>
        </p:txBody>
      </p:sp>
      <p:sp>
        <p:nvSpPr>
          <p:cNvPr id="4" name="Slide Number Placeholder 3"/>
          <p:cNvSpPr>
            <a:spLocks noGrp="1"/>
          </p:cNvSpPr>
          <p:nvPr>
            <p:ph type="sldNum" sz="quarter" idx="11"/>
          </p:nvPr>
        </p:nvSpPr>
        <p:spPr/>
        <p:txBody>
          <a:bodyPr/>
          <a:lstStyle>
            <a:lvl1pPr>
              <a:defRPr/>
            </a:lvl1pPr>
          </a:lstStyle>
          <a:p>
            <a:fld id="{750B0F8C-9C57-41C7-94C8-F4D58FD016DC}"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Presentation Title Goes Here</a:t>
            </a:r>
          </a:p>
        </p:txBody>
      </p:sp>
      <p:sp>
        <p:nvSpPr>
          <p:cNvPr id="3" name="Slide Number Placeholder 2"/>
          <p:cNvSpPr>
            <a:spLocks noGrp="1"/>
          </p:cNvSpPr>
          <p:nvPr>
            <p:ph type="sldNum" sz="quarter" idx="11"/>
          </p:nvPr>
        </p:nvSpPr>
        <p:spPr/>
        <p:txBody>
          <a:bodyPr/>
          <a:lstStyle>
            <a:lvl1pPr>
              <a:defRPr/>
            </a:lvl1pPr>
          </a:lstStyle>
          <a:p>
            <a:fld id="{32819895-F8E8-4B81-A075-B0467948FFB8}"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Presentation Title Goes Here</a:t>
            </a:r>
          </a:p>
        </p:txBody>
      </p:sp>
      <p:sp>
        <p:nvSpPr>
          <p:cNvPr id="6" name="Slide Number Placeholder 5"/>
          <p:cNvSpPr>
            <a:spLocks noGrp="1"/>
          </p:cNvSpPr>
          <p:nvPr>
            <p:ph type="sldNum" sz="quarter" idx="11"/>
          </p:nvPr>
        </p:nvSpPr>
        <p:spPr/>
        <p:txBody>
          <a:bodyPr/>
          <a:lstStyle>
            <a:lvl1pPr>
              <a:defRPr/>
            </a:lvl1pPr>
          </a:lstStyle>
          <a:p>
            <a:fld id="{2D532E4B-51E2-41F7-BFCD-FEC991C21A24}"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Presentation Title Goes Here</a:t>
            </a:r>
          </a:p>
        </p:txBody>
      </p:sp>
      <p:sp>
        <p:nvSpPr>
          <p:cNvPr id="6" name="Slide Number Placeholder 5"/>
          <p:cNvSpPr>
            <a:spLocks noGrp="1"/>
          </p:cNvSpPr>
          <p:nvPr>
            <p:ph type="sldNum" sz="quarter" idx="11"/>
          </p:nvPr>
        </p:nvSpPr>
        <p:spPr/>
        <p:txBody>
          <a:bodyPr/>
          <a:lstStyle>
            <a:lvl1pPr>
              <a:defRPr/>
            </a:lvl1pPr>
          </a:lstStyle>
          <a:p>
            <a:fld id="{16052F3A-B1DC-4A25-8E64-03B135A739CD}"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Presentation Title Goes Here</a:t>
            </a:r>
          </a:p>
        </p:txBody>
      </p:sp>
      <p:sp>
        <p:nvSpPr>
          <p:cNvPr id="5" name="Slide Number Placeholder 4"/>
          <p:cNvSpPr>
            <a:spLocks noGrp="1"/>
          </p:cNvSpPr>
          <p:nvPr>
            <p:ph type="sldNum" sz="quarter" idx="11"/>
          </p:nvPr>
        </p:nvSpPr>
        <p:spPr/>
        <p:txBody>
          <a:bodyPr/>
          <a:lstStyle>
            <a:lvl1pPr>
              <a:defRPr/>
            </a:lvl1pPr>
          </a:lstStyle>
          <a:p>
            <a:fld id="{48D66526-ACE0-457B-8131-38C41DC47B00}" type="slidenum">
              <a:rPr lang="en-US"/>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0050"/>
            <a:ext cx="2057400" cy="5543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0050"/>
            <a:ext cx="6019800"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Presentation Title Goes Here</a:t>
            </a:r>
          </a:p>
        </p:txBody>
      </p:sp>
      <p:sp>
        <p:nvSpPr>
          <p:cNvPr id="5" name="Slide Number Placeholder 4"/>
          <p:cNvSpPr>
            <a:spLocks noGrp="1"/>
          </p:cNvSpPr>
          <p:nvPr>
            <p:ph type="sldNum" sz="quarter" idx="11"/>
          </p:nvPr>
        </p:nvSpPr>
        <p:spPr/>
        <p:txBody>
          <a:bodyPr/>
          <a:lstStyle>
            <a:lvl1pPr>
              <a:defRPr/>
            </a:lvl1pPr>
          </a:lstStyle>
          <a:p>
            <a:fld id="{CC9DE3B2-BA10-40BB-8216-591A4B83A9D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692369-9C3F-4120-AF7C-99129F8ED3A0}" type="datetimeFigureOut">
              <a:rPr lang="en-US" smtClean="0"/>
              <a:pPr/>
              <a:t>8/12/2013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1017898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692369-9C3F-4120-AF7C-99129F8ED3A0}" type="datetimeFigureOut">
              <a:rPr lang="en-US" smtClean="0"/>
              <a:pPr/>
              <a:t>8/12/2013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1189864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92369-9C3F-4120-AF7C-99129F8ED3A0}" type="datetimeFigureOut">
              <a:rPr lang="en-US" smtClean="0"/>
              <a:pPr/>
              <a:t>8/12/2013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258872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92369-9C3F-4120-AF7C-99129F8ED3A0}" type="datetimeFigureOut">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70888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92369-9C3F-4120-AF7C-99129F8ED3A0}" type="datetimeFigureOut">
              <a:rPr lang="en-US" smtClean="0"/>
              <a:pPr/>
              <a:t>8/12/2013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6A036-2B35-42BC-A15B-7C8F8D5A3B45}" type="slidenum">
              <a:rPr lang="en-US" smtClean="0"/>
              <a:pPr/>
              <a:t>‹#›</a:t>
            </a:fld>
            <a:endParaRPr lang="en-US"/>
          </a:p>
        </p:txBody>
      </p:sp>
    </p:spTree>
    <p:extLst>
      <p:ext uri="{BB962C8B-B14F-4D97-AF65-F5344CB8AC3E}">
        <p14:creationId xmlns:p14="http://schemas.microsoft.com/office/powerpoint/2010/main" val="217719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92369-9C3F-4120-AF7C-99129F8ED3A0}" type="datetimeFigureOut">
              <a:rPr lang="en-US" smtClean="0"/>
              <a:pPr/>
              <a:t>8/12/2013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6A036-2B35-42BC-A15B-7C8F8D5A3B45}" type="slidenum">
              <a:rPr lang="en-US" smtClean="0"/>
              <a:pPr/>
              <a:t>‹#›</a:t>
            </a:fld>
            <a:endParaRPr lang="en-US"/>
          </a:p>
        </p:txBody>
      </p:sp>
    </p:spTree>
    <p:extLst>
      <p:ext uri="{BB962C8B-B14F-4D97-AF65-F5344CB8AC3E}">
        <p14:creationId xmlns:p14="http://schemas.microsoft.com/office/powerpoint/2010/main" val="291831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45"/>
          <p:cNvSpPr txBox="1">
            <a:spLocks noChangeArrowheads="1"/>
          </p:cNvSpPr>
          <p:nvPr/>
        </p:nvSpPr>
        <p:spPr bwMode="auto">
          <a:xfrm>
            <a:off x="0" y="6169025"/>
            <a:ext cx="9140825" cy="685800"/>
          </a:xfrm>
          <a:prstGeom prst="rect">
            <a:avLst/>
          </a:prstGeom>
          <a:solidFill>
            <a:srgbClr val="081F5B"/>
          </a:solidFill>
          <a:ln>
            <a:noFill/>
          </a:ln>
          <a:extLst/>
        </p:spPr>
        <p:txBody>
          <a:bodyPr lIns="91424" tIns="45712" rIns="91424" bIns="45712"/>
          <a:lstStyle>
            <a:lvl1pPr eaLnBrk="0" hangingPunct="0">
              <a:defRPr sz="3200">
                <a:solidFill>
                  <a:srgbClr val="081F5B"/>
                </a:solidFill>
                <a:latin typeface="NewsGoth BT" pitchFamily="34" charset="0"/>
                <a:ea typeface="MS PGothic" pitchFamily="34" charset="-128"/>
              </a:defRPr>
            </a:lvl1pPr>
            <a:lvl2pPr marL="742950" indent="-285750" eaLnBrk="0" hangingPunct="0">
              <a:defRPr sz="3200">
                <a:solidFill>
                  <a:srgbClr val="081F5B"/>
                </a:solidFill>
                <a:latin typeface="NewsGoth BT" pitchFamily="34" charset="0"/>
                <a:ea typeface="MS PGothic" pitchFamily="34" charset="-128"/>
              </a:defRPr>
            </a:lvl2pPr>
            <a:lvl3pPr marL="1143000" indent="-228600" eaLnBrk="0" hangingPunct="0">
              <a:defRPr sz="3200">
                <a:solidFill>
                  <a:srgbClr val="081F5B"/>
                </a:solidFill>
                <a:latin typeface="NewsGoth BT" pitchFamily="34" charset="0"/>
                <a:ea typeface="MS PGothic" pitchFamily="34" charset="-128"/>
              </a:defRPr>
            </a:lvl3pPr>
            <a:lvl4pPr marL="1600200" indent="-228600" eaLnBrk="0" hangingPunct="0">
              <a:defRPr sz="3200">
                <a:solidFill>
                  <a:srgbClr val="081F5B"/>
                </a:solidFill>
                <a:latin typeface="NewsGoth BT" pitchFamily="34" charset="0"/>
                <a:ea typeface="MS PGothic" pitchFamily="34" charset="-128"/>
              </a:defRPr>
            </a:lvl4pPr>
            <a:lvl5pPr marL="2057400" indent="-228600" eaLnBrk="0" hangingPunct="0">
              <a:defRPr sz="3200">
                <a:solidFill>
                  <a:srgbClr val="081F5B"/>
                </a:solidFill>
                <a:latin typeface="NewsGoth BT" pitchFamily="34" charset="0"/>
                <a:ea typeface="MS PGothic" pitchFamily="34" charset="-128"/>
              </a:defRPr>
            </a:lvl5pPr>
            <a:lvl6pPr marL="2514600" indent="-228600" eaLnBrk="0" fontAlgn="base" hangingPunct="0">
              <a:spcBef>
                <a:spcPct val="0"/>
              </a:spcBef>
              <a:spcAft>
                <a:spcPct val="0"/>
              </a:spcAft>
              <a:defRPr sz="3200">
                <a:solidFill>
                  <a:srgbClr val="081F5B"/>
                </a:solidFill>
                <a:latin typeface="NewsGoth BT" pitchFamily="34" charset="0"/>
                <a:ea typeface="MS PGothic" pitchFamily="34" charset="-128"/>
              </a:defRPr>
            </a:lvl6pPr>
            <a:lvl7pPr marL="2971800" indent="-228600" eaLnBrk="0" fontAlgn="base" hangingPunct="0">
              <a:spcBef>
                <a:spcPct val="0"/>
              </a:spcBef>
              <a:spcAft>
                <a:spcPct val="0"/>
              </a:spcAft>
              <a:defRPr sz="3200">
                <a:solidFill>
                  <a:srgbClr val="081F5B"/>
                </a:solidFill>
                <a:latin typeface="NewsGoth BT" pitchFamily="34" charset="0"/>
                <a:ea typeface="MS PGothic" pitchFamily="34" charset="-128"/>
              </a:defRPr>
            </a:lvl7pPr>
            <a:lvl8pPr marL="3429000" indent="-228600" eaLnBrk="0" fontAlgn="base" hangingPunct="0">
              <a:spcBef>
                <a:spcPct val="0"/>
              </a:spcBef>
              <a:spcAft>
                <a:spcPct val="0"/>
              </a:spcAft>
              <a:defRPr sz="3200">
                <a:solidFill>
                  <a:srgbClr val="081F5B"/>
                </a:solidFill>
                <a:latin typeface="NewsGoth BT" pitchFamily="34" charset="0"/>
                <a:ea typeface="MS PGothic" pitchFamily="34" charset="-128"/>
              </a:defRPr>
            </a:lvl8pPr>
            <a:lvl9pPr marL="3886200" indent="-228600" eaLnBrk="0" fontAlgn="base" hangingPunct="0">
              <a:spcBef>
                <a:spcPct val="0"/>
              </a:spcBef>
              <a:spcAft>
                <a:spcPct val="0"/>
              </a:spcAft>
              <a:defRPr sz="3200">
                <a:solidFill>
                  <a:srgbClr val="081F5B"/>
                </a:solidFill>
                <a:latin typeface="NewsGoth BT" pitchFamily="34" charset="0"/>
                <a:ea typeface="MS PGothic" pitchFamily="34" charset="-128"/>
              </a:defRPr>
            </a:lvl9pPr>
          </a:lstStyle>
          <a:p>
            <a:pPr eaLnBrk="1" hangingPunct="1">
              <a:spcBef>
                <a:spcPct val="50000"/>
              </a:spcBef>
              <a:defRPr/>
            </a:pPr>
            <a:endParaRPr lang="en-US" sz="1800" dirty="0" smtClean="0">
              <a:solidFill>
                <a:schemeClr val="tx1"/>
              </a:solidFill>
            </a:endParaRPr>
          </a:p>
        </p:txBody>
      </p:sp>
      <p:sp>
        <p:nvSpPr>
          <p:cNvPr id="1027" name="Rectangle 43"/>
          <p:cNvSpPr>
            <a:spLocks noGrp="1" noChangeArrowheads="1"/>
          </p:cNvSpPr>
          <p:nvPr>
            <p:ph type="body" idx="1"/>
          </p:nvPr>
        </p:nvSpPr>
        <p:spPr bwMode="auto">
          <a:xfrm>
            <a:off x="457200" y="1370013"/>
            <a:ext cx="8229600" cy="4570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14"/>
          <p:cNvSpPr>
            <a:spLocks noChangeShapeType="1"/>
          </p:cNvSpPr>
          <p:nvPr/>
        </p:nvSpPr>
        <p:spPr bwMode="auto">
          <a:xfrm>
            <a:off x="0" y="912813"/>
            <a:ext cx="9140825" cy="0"/>
          </a:xfrm>
          <a:prstGeom prst="line">
            <a:avLst/>
          </a:prstGeom>
          <a:noFill/>
          <a:ln w="38100">
            <a:solidFill>
              <a:srgbClr val="081F5B"/>
            </a:solidFill>
            <a:round/>
            <a:headEnd/>
            <a:tailEnd/>
          </a:ln>
        </p:spPr>
        <p:txBody>
          <a:bodyPr/>
          <a:lstStyle/>
          <a:p>
            <a:endParaRPr lang="en-GB"/>
          </a:p>
        </p:txBody>
      </p:sp>
      <p:sp>
        <p:nvSpPr>
          <p:cNvPr id="1029" name="Rectangle 42"/>
          <p:cNvSpPr>
            <a:spLocks noGrp="1" noChangeArrowheads="1"/>
          </p:cNvSpPr>
          <p:nvPr>
            <p:ph type="title"/>
          </p:nvPr>
        </p:nvSpPr>
        <p:spPr bwMode="auto">
          <a:xfrm>
            <a:off x="90488" y="0"/>
            <a:ext cx="89122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header style</a:t>
            </a:r>
          </a:p>
        </p:txBody>
      </p:sp>
      <p:sp>
        <p:nvSpPr>
          <p:cNvPr id="7" name="Text Box 50"/>
          <p:cNvSpPr txBox="1">
            <a:spLocks noChangeArrowheads="1"/>
          </p:cNvSpPr>
          <p:nvPr userDrawn="1"/>
        </p:nvSpPr>
        <p:spPr bwMode="white">
          <a:xfrm>
            <a:off x="0" y="6248400"/>
            <a:ext cx="8229600" cy="246063"/>
          </a:xfrm>
          <a:prstGeom prst="rect">
            <a:avLst/>
          </a:prstGeom>
          <a:noFill/>
          <a:ln w="9525">
            <a:noFill/>
            <a:miter lim="800000"/>
            <a:headEnd/>
            <a:tailEnd/>
          </a:ln>
        </p:spPr>
        <p:txBody>
          <a:bodyPr>
            <a:spAutoFit/>
          </a:bodyPr>
          <a:lstStyle>
            <a:lvl1pPr eaLnBrk="0" hangingPunct="0">
              <a:defRPr sz="3200">
                <a:solidFill>
                  <a:srgbClr val="081F5B"/>
                </a:solidFill>
                <a:latin typeface="NewsGoth BT" pitchFamily="34" charset="0"/>
                <a:ea typeface="MS PGothic" pitchFamily="34" charset="-128"/>
              </a:defRPr>
            </a:lvl1pPr>
            <a:lvl2pPr marL="742950" indent="-285750" eaLnBrk="0" hangingPunct="0">
              <a:defRPr sz="3200">
                <a:solidFill>
                  <a:srgbClr val="081F5B"/>
                </a:solidFill>
                <a:latin typeface="NewsGoth BT" pitchFamily="34" charset="0"/>
                <a:ea typeface="MS PGothic" pitchFamily="34" charset="-128"/>
              </a:defRPr>
            </a:lvl2pPr>
            <a:lvl3pPr marL="1143000" indent="-228600" eaLnBrk="0" hangingPunct="0">
              <a:defRPr sz="3200">
                <a:solidFill>
                  <a:srgbClr val="081F5B"/>
                </a:solidFill>
                <a:latin typeface="NewsGoth BT" pitchFamily="34" charset="0"/>
                <a:ea typeface="MS PGothic" pitchFamily="34" charset="-128"/>
              </a:defRPr>
            </a:lvl3pPr>
            <a:lvl4pPr marL="1600200" indent="-228600" eaLnBrk="0" hangingPunct="0">
              <a:defRPr sz="3200">
                <a:solidFill>
                  <a:srgbClr val="081F5B"/>
                </a:solidFill>
                <a:latin typeface="NewsGoth BT" pitchFamily="34" charset="0"/>
                <a:ea typeface="MS PGothic" pitchFamily="34" charset="-128"/>
              </a:defRPr>
            </a:lvl4pPr>
            <a:lvl5pPr marL="2057400" indent="-228600" eaLnBrk="0" hangingPunct="0">
              <a:defRPr sz="3200">
                <a:solidFill>
                  <a:srgbClr val="081F5B"/>
                </a:solidFill>
                <a:latin typeface="NewsGoth BT" pitchFamily="34" charset="0"/>
                <a:ea typeface="MS PGothic" pitchFamily="34" charset="-128"/>
              </a:defRPr>
            </a:lvl5pPr>
            <a:lvl6pPr marL="2514600" indent="-228600" eaLnBrk="0" fontAlgn="base" hangingPunct="0">
              <a:spcBef>
                <a:spcPct val="0"/>
              </a:spcBef>
              <a:spcAft>
                <a:spcPct val="0"/>
              </a:spcAft>
              <a:defRPr sz="3200">
                <a:solidFill>
                  <a:srgbClr val="081F5B"/>
                </a:solidFill>
                <a:latin typeface="NewsGoth BT" pitchFamily="34" charset="0"/>
                <a:ea typeface="MS PGothic" pitchFamily="34" charset="-128"/>
              </a:defRPr>
            </a:lvl6pPr>
            <a:lvl7pPr marL="2971800" indent="-228600" eaLnBrk="0" fontAlgn="base" hangingPunct="0">
              <a:spcBef>
                <a:spcPct val="0"/>
              </a:spcBef>
              <a:spcAft>
                <a:spcPct val="0"/>
              </a:spcAft>
              <a:defRPr sz="3200">
                <a:solidFill>
                  <a:srgbClr val="081F5B"/>
                </a:solidFill>
                <a:latin typeface="NewsGoth BT" pitchFamily="34" charset="0"/>
                <a:ea typeface="MS PGothic" pitchFamily="34" charset="-128"/>
              </a:defRPr>
            </a:lvl7pPr>
            <a:lvl8pPr marL="3429000" indent="-228600" eaLnBrk="0" fontAlgn="base" hangingPunct="0">
              <a:spcBef>
                <a:spcPct val="0"/>
              </a:spcBef>
              <a:spcAft>
                <a:spcPct val="0"/>
              </a:spcAft>
              <a:defRPr sz="3200">
                <a:solidFill>
                  <a:srgbClr val="081F5B"/>
                </a:solidFill>
                <a:latin typeface="NewsGoth BT" pitchFamily="34" charset="0"/>
                <a:ea typeface="MS PGothic" pitchFamily="34" charset="-128"/>
              </a:defRPr>
            </a:lvl8pPr>
            <a:lvl9pPr marL="3886200" indent="-228600" eaLnBrk="0" fontAlgn="base" hangingPunct="0">
              <a:spcBef>
                <a:spcPct val="0"/>
              </a:spcBef>
              <a:spcAft>
                <a:spcPct val="0"/>
              </a:spcAft>
              <a:defRPr sz="3200">
                <a:solidFill>
                  <a:srgbClr val="081F5B"/>
                </a:solidFill>
                <a:latin typeface="NewsGoth BT" pitchFamily="34" charset="0"/>
                <a:ea typeface="MS PGothic" pitchFamily="34" charset="-128"/>
              </a:defRPr>
            </a:lvl9pPr>
          </a:lstStyle>
          <a:p>
            <a:pPr eaLnBrk="1" hangingPunct="1">
              <a:spcBef>
                <a:spcPct val="50000"/>
              </a:spcBef>
              <a:defRPr/>
            </a:pPr>
            <a:r>
              <a:rPr lang="en-US" sz="1200" baseline="30000" dirty="0" smtClean="0">
                <a:solidFill>
                  <a:schemeClr val="bg1"/>
                </a:solidFill>
              </a:rPr>
              <a:t>©</a:t>
            </a:r>
            <a:r>
              <a:rPr lang="en-US" sz="1000" dirty="0" smtClean="0">
                <a:solidFill>
                  <a:schemeClr val="bg1"/>
                </a:solidFill>
              </a:rPr>
              <a:t>DWOMOA ADU, 10SEP2012</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NewsGoth BT" charset="0"/>
                <a:ea typeface="MS PGothic" charset="0"/>
                <a:cs typeface="MS PGothic" charset="0"/>
              </a:defRPr>
            </a:lvl1pPr>
          </a:lstStyle>
          <a:p>
            <a:pPr>
              <a:defRPr/>
            </a:pPr>
            <a:r>
              <a:rPr lang="en-US"/>
              <a:t>1</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000">
          <a:solidFill>
            <a:srgbClr val="081F5B"/>
          </a:solidFill>
          <a:latin typeface="+mj-lt"/>
          <a:ea typeface="MS PGothic" pitchFamily="34" charset="-128"/>
          <a:cs typeface="MS PGothic" pitchFamily="34" charset="-128"/>
        </a:defRPr>
      </a:lvl1pPr>
      <a:lvl2pPr algn="l" rtl="0" eaLnBrk="0" fontAlgn="base" hangingPunct="0">
        <a:spcBef>
          <a:spcPct val="0"/>
        </a:spcBef>
        <a:spcAft>
          <a:spcPct val="0"/>
        </a:spcAft>
        <a:defRPr sz="4000">
          <a:solidFill>
            <a:srgbClr val="081F5B"/>
          </a:solidFill>
          <a:latin typeface="NewsGoth Dm BT" pitchFamily="34" charset="0"/>
          <a:ea typeface="MS PGothic" pitchFamily="34" charset="-128"/>
          <a:cs typeface="MS PGothic" pitchFamily="34" charset="-128"/>
        </a:defRPr>
      </a:lvl2pPr>
      <a:lvl3pPr algn="l" rtl="0" eaLnBrk="0" fontAlgn="base" hangingPunct="0">
        <a:spcBef>
          <a:spcPct val="0"/>
        </a:spcBef>
        <a:spcAft>
          <a:spcPct val="0"/>
        </a:spcAft>
        <a:defRPr sz="4000">
          <a:solidFill>
            <a:srgbClr val="081F5B"/>
          </a:solidFill>
          <a:latin typeface="NewsGoth Dm BT" pitchFamily="34" charset="0"/>
          <a:ea typeface="MS PGothic" pitchFamily="34" charset="-128"/>
          <a:cs typeface="MS PGothic" pitchFamily="34" charset="-128"/>
        </a:defRPr>
      </a:lvl3pPr>
      <a:lvl4pPr algn="l" rtl="0" eaLnBrk="0" fontAlgn="base" hangingPunct="0">
        <a:spcBef>
          <a:spcPct val="0"/>
        </a:spcBef>
        <a:spcAft>
          <a:spcPct val="0"/>
        </a:spcAft>
        <a:defRPr sz="4000">
          <a:solidFill>
            <a:srgbClr val="081F5B"/>
          </a:solidFill>
          <a:latin typeface="NewsGoth Dm BT" pitchFamily="34" charset="0"/>
          <a:ea typeface="MS PGothic" pitchFamily="34" charset="-128"/>
          <a:cs typeface="MS PGothic" pitchFamily="34" charset="-128"/>
        </a:defRPr>
      </a:lvl4pPr>
      <a:lvl5pPr algn="l" rtl="0" eaLnBrk="0" fontAlgn="base" hangingPunct="0">
        <a:spcBef>
          <a:spcPct val="0"/>
        </a:spcBef>
        <a:spcAft>
          <a:spcPct val="0"/>
        </a:spcAft>
        <a:defRPr sz="4000">
          <a:solidFill>
            <a:srgbClr val="081F5B"/>
          </a:solidFill>
          <a:latin typeface="NewsGoth Dm BT" pitchFamily="34" charset="0"/>
          <a:ea typeface="MS PGothic" pitchFamily="34" charset="-128"/>
          <a:cs typeface="MS PGothic" pitchFamily="34" charset="-128"/>
        </a:defRPr>
      </a:lvl5pPr>
      <a:lvl6pPr marL="457200" algn="l" rtl="0" fontAlgn="base">
        <a:spcBef>
          <a:spcPct val="0"/>
        </a:spcBef>
        <a:spcAft>
          <a:spcPct val="0"/>
        </a:spcAft>
        <a:defRPr sz="4000">
          <a:solidFill>
            <a:srgbClr val="081F5B"/>
          </a:solidFill>
          <a:latin typeface="NewsGoth Dm BT" pitchFamily="34" charset="0"/>
        </a:defRPr>
      </a:lvl6pPr>
      <a:lvl7pPr marL="914400" algn="l" rtl="0" fontAlgn="base">
        <a:spcBef>
          <a:spcPct val="0"/>
        </a:spcBef>
        <a:spcAft>
          <a:spcPct val="0"/>
        </a:spcAft>
        <a:defRPr sz="4000">
          <a:solidFill>
            <a:srgbClr val="081F5B"/>
          </a:solidFill>
          <a:latin typeface="NewsGoth Dm BT" pitchFamily="34" charset="0"/>
        </a:defRPr>
      </a:lvl7pPr>
      <a:lvl8pPr marL="1371600" algn="l" rtl="0" fontAlgn="base">
        <a:spcBef>
          <a:spcPct val="0"/>
        </a:spcBef>
        <a:spcAft>
          <a:spcPct val="0"/>
        </a:spcAft>
        <a:defRPr sz="4000">
          <a:solidFill>
            <a:srgbClr val="081F5B"/>
          </a:solidFill>
          <a:latin typeface="NewsGoth Dm BT" pitchFamily="34" charset="0"/>
        </a:defRPr>
      </a:lvl8pPr>
      <a:lvl9pPr marL="1828800" algn="l" rtl="0" fontAlgn="base">
        <a:spcBef>
          <a:spcPct val="0"/>
        </a:spcBef>
        <a:spcAft>
          <a:spcPct val="0"/>
        </a:spcAft>
        <a:defRPr sz="4000">
          <a:solidFill>
            <a:srgbClr val="081F5B"/>
          </a:solidFill>
          <a:latin typeface="NewsGoth Dm BT" pitchFamily="34" charset="0"/>
        </a:defRPr>
      </a:lvl9pPr>
    </p:titleStyle>
    <p:bodyStyle>
      <a:lvl1pPr marL="342900" indent="-342900" algn="l" rtl="0" eaLnBrk="0" fontAlgn="base" hangingPunct="0">
        <a:spcBef>
          <a:spcPct val="20000"/>
        </a:spcBef>
        <a:spcAft>
          <a:spcPct val="0"/>
        </a:spcAft>
        <a:buSzPct val="120000"/>
        <a:buFont typeface="Arial" pitchFamily="34" charset="0"/>
        <a:buChar char="•"/>
        <a:defRPr sz="3200">
          <a:solidFill>
            <a:srgbClr val="081F5B"/>
          </a:solidFill>
          <a:latin typeface="+mn-lt"/>
          <a:ea typeface="MS PGothic" pitchFamily="34" charset="-128"/>
          <a:cs typeface="MS PGothic" pitchFamily="34" charset="-128"/>
        </a:defRPr>
      </a:lvl1pPr>
      <a:lvl2pPr marL="914400" indent="-457200" algn="l" rtl="0" eaLnBrk="0" fontAlgn="base" hangingPunct="0">
        <a:spcBef>
          <a:spcPct val="20000"/>
        </a:spcBef>
        <a:spcAft>
          <a:spcPct val="0"/>
        </a:spcAft>
        <a:buSzPct val="50000"/>
        <a:buFont typeface="Wingdings" pitchFamily="2" charset="2"/>
        <a:buChar char="q"/>
        <a:defRPr sz="3000">
          <a:solidFill>
            <a:srgbClr val="081F5B"/>
          </a:solidFill>
          <a:latin typeface="+mn-lt"/>
          <a:ea typeface="MS PGothic" pitchFamily="34" charset="-128"/>
          <a:cs typeface="MS PGothic" pitchFamily="34" charset="-128"/>
        </a:defRPr>
      </a:lvl2pPr>
      <a:lvl3pPr marL="1371600" indent="-342900" algn="l" rtl="0" eaLnBrk="0" fontAlgn="base" hangingPunct="0">
        <a:spcBef>
          <a:spcPct val="20000"/>
        </a:spcBef>
        <a:spcAft>
          <a:spcPct val="0"/>
        </a:spcAft>
        <a:buFont typeface="NewsGoth BT" pitchFamily="34" charset="0"/>
        <a:buChar char="–"/>
        <a:defRPr sz="2800">
          <a:solidFill>
            <a:srgbClr val="081F5B"/>
          </a:solidFill>
          <a:latin typeface="+mn-lt"/>
          <a:ea typeface="MS PGothic" pitchFamily="34" charset="-128"/>
          <a:cs typeface="MS PGothic" pitchFamily="34" charset="-128"/>
        </a:defRPr>
      </a:lvl3pPr>
      <a:lvl4pPr marL="1828800" indent="-342900" algn="l" rtl="0" eaLnBrk="0" fontAlgn="base" hangingPunct="0">
        <a:spcBef>
          <a:spcPct val="20000"/>
        </a:spcBef>
        <a:spcAft>
          <a:spcPct val="0"/>
        </a:spcAft>
        <a:buFont typeface="NewsGoth BT" pitchFamily="34" charset="0"/>
        <a:buChar char="»"/>
        <a:defRPr sz="2600">
          <a:solidFill>
            <a:srgbClr val="081F5B"/>
          </a:solidFill>
          <a:latin typeface="+mn-lt"/>
          <a:ea typeface="MS PGothic" pitchFamily="34" charset="-128"/>
          <a:cs typeface="MS PGothic" pitchFamily="34" charset="-128"/>
        </a:defRPr>
      </a:lvl4pPr>
      <a:lvl5pPr marL="2286000" indent="-342900" algn="l" rtl="0" eaLnBrk="0" fontAlgn="base" hangingPunct="0">
        <a:spcBef>
          <a:spcPct val="20000"/>
        </a:spcBef>
        <a:spcAft>
          <a:spcPct val="0"/>
        </a:spcAft>
        <a:buFont typeface="Wingdings" pitchFamily="2" charset="2"/>
        <a:buChar char="§"/>
        <a:defRPr sz="2400">
          <a:solidFill>
            <a:srgbClr val="081F5B"/>
          </a:solidFill>
          <a:latin typeface="+mn-lt"/>
          <a:ea typeface="MS PGothic" pitchFamily="34" charset="-128"/>
          <a:cs typeface="MS PGothic" pitchFamily="34" charset="-128"/>
        </a:defRPr>
      </a:lvl5pPr>
      <a:lvl6pPr marL="2743200" indent="-342900" algn="l" rtl="0" fontAlgn="base">
        <a:spcBef>
          <a:spcPct val="20000"/>
        </a:spcBef>
        <a:spcAft>
          <a:spcPct val="0"/>
        </a:spcAft>
        <a:buFont typeface="Wingdings" pitchFamily="2" charset="2"/>
        <a:buChar char="§"/>
        <a:defRPr sz="2400">
          <a:solidFill>
            <a:srgbClr val="081F5B"/>
          </a:solidFill>
          <a:latin typeface="+mn-lt"/>
        </a:defRPr>
      </a:lvl6pPr>
      <a:lvl7pPr marL="3200400" indent="-342900" algn="l" rtl="0" fontAlgn="base">
        <a:spcBef>
          <a:spcPct val="20000"/>
        </a:spcBef>
        <a:spcAft>
          <a:spcPct val="0"/>
        </a:spcAft>
        <a:buFont typeface="Wingdings" pitchFamily="2" charset="2"/>
        <a:buChar char="§"/>
        <a:defRPr sz="2400">
          <a:solidFill>
            <a:srgbClr val="081F5B"/>
          </a:solidFill>
          <a:latin typeface="+mn-lt"/>
        </a:defRPr>
      </a:lvl7pPr>
      <a:lvl8pPr marL="3657600" indent="-342900" algn="l" rtl="0" fontAlgn="base">
        <a:spcBef>
          <a:spcPct val="20000"/>
        </a:spcBef>
        <a:spcAft>
          <a:spcPct val="0"/>
        </a:spcAft>
        <a:buFont typeface="Wingdings" pitchFamily="2" charset="2"/>
        <a:buChar char="§"/>
        <a:defRPr sz="2400">
          <a:solidFill>
            <a:srgbClr val="081F5B"/>
          </a:solidFill>
          <a:latin typeface="+mn-lt"/>
        </a:defRPr>
      </a:lvl8pPr>
      <a:lvl9pPr marL="4114800" indent="-342900" algn="l" rtl="0" fontAlgn="base">
        <a:spcBef>
          <a:spcPct val="20000"/>
        </a:spcBef>
        <a:spcAft>
          <a:spcPct val="0"/>
        </a:spcAft>
        <a:buFont typeface="Wingdings" pitchFamily="2" charset="2"/>
        <a:buChar char="§"/>
        <a:defRPr sz="2400">
          <a:solidFill>
            <a:srgbClr val="081F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NewsGoth BT" charset="0"/>
                <a:ea typeface="MS PGothic" charset="0"/>
                <a:cs typeface="MS PGothic"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NewsGoth BT" pitchFamily="34" charset="0"/>
                <a:ea typeface="MS PGothic"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860540C8-EC11-441F-9256-834C9C044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content_01"/>
          <p:cNvPicPr>
            <a:picLocks noChangeAspect="1" noChangeArrowheads="1"/>
          </p:cNvPicPr>
          <p:nvPr/>
        </p:nvPicPr>
        <p:blipFill>
          <a:blip r:embed="rId14" cstate="print"/>
          <a:srcRect/>
          <a:stretch>
            <a:fillRect/>
          </a:stretch>
        </p:blipFill>
        <p:spPr bwMode="auto">
          <a:xfrm>
            <a:off x="7119938" y="4602163"/>
            <a:ext cx="2024062" cy="2255837"/>
          </a:xfrm>
          <a:prstGeom prst="rect">
            <a:avLst/>
          </a:prstGeom>
          <a:noFill/>
        </p:spPr>
      </p:pic>
      <p:sp>
        <p:nvSpPr>
          <p:cNvPr id="1026" name="Rectangle 2"/>
          <p:cNvSpPr>
            <a:spLocks noGrp="1" noChangeArrowheads="1"/>
          </p:cNvSpPr>
          <p:nvPr>
            <p:ph type="title"/>
          </p:nvPr>
        </p:nvSpPr>
        <p:spPr bwMode="auto">
          <a:xfrm>
            <a:off x="457200" y="400050"/>
            <a:ext cx="8229600" cy="742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09700"/>
            <a:ext cx="8229600" cy="453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257800" y="6419850"/>
            <a:ext cx="2895600" cy="292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900"/>
            </a:lvl1pPr>
          </a:lstStyle>
          <a:p>
            <a:r>
              <a:rPr lang="en-US" dirty="0"/>
              <a:t>Presentation Title Goes Here</a:t>
            </a:r>
          </a:p>
        </p:txBody>
      </p:sp>
      <p:sp>
        <p:nvSpPr>
          <p:cNvPr id="1030" name="Rectangle 6"/>
          <p:cNvSpPr>
            <a:spLocks noGrp="1" noChangeArrowheads="1"/>
          </p:cNvSpPr>
          <p:nvPr>
            <p:ph type="sldNum" sz="quarter" idx="4"/>
          </p:nvPr>
        </p:nvSpPr>
        <p:spPr bwMode="auto">
          <a:xfrm>
            <a:off x="8229600" y="6419850"/>
            <a:ext cx="457200" cy="292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a:lvl1pPr>
          </a:lstStyle>
          <a:p>
            <a:fld id="{B96FA319-CCD0-4953-89F0-4DF11364C67F}" type="slidenum">
              <a:rPr lang="en-US"/>
              <a:pPr/>
              <a:t>‹#›</a:t>
            </a:fld>
            <a:endParaRPr lang="en-US" dirty="0"/>
          </a:p>
        </p:txBody>
      </p:sp>
      <p:pic>
        <p:nvPicPr>
          <p:cNvPr id="1035" name="Picture 11" descr="content_logo"/>
          <p:cNvPicPr>
            <a:picLocks noChangeAspect="1" noChangeArrowheads="1"/>
          </p:cNvPicPr>
          <p:nvPr/>
        </p:nvPicPr>
        <p:blipFill>
          <a:blip r:embed="rId15" cstate="print"/>
          <a:srcRect/>
          <a:stretch>
            <a:fillRect/>
          </a:stretch>
        </p:blipFill>
        <p:spPr bwMode="auto">
          <a:xfrm>
            <a:off x="0" y="6164263"/>
            <a:ext cx="1547813" cy="693737"/>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ea typeface="ＭＳ Ｐゴシック" charset="-128"/>
        </a:defRPr>
      </a:lvl2pPr>
      <a:lvl3pPr algn="l" rtl="0" eaLnBrk="1" fontAlgn="base" hangingPunct="1">
        <a:spcBef>
          <a:spcPct val="0"/>
        </a:spcBef>
        <a:spcAft>
          <a:spcPct val="0"/>
        </a:spcAft>
        <a:defRPr sz="2400">
          <a:solidFill>
            <a:schemeClr val="tx2"/>
          </a:solidFill>
          <a:latin typeface="Arial" charset="0"/>
          <a:ea typeface="ＭＳ Ｐゴシック" charset="-128"/>
        </a:defRPr>
      </a:lvl3pPr>
      <a:lvl4pPr algn="l" rtl="0" eaLnBrk="1" fontAlgn="base" hangingPunct="1">
        <a:spcBef>
          <a:spcPct val="0"/>
        </a:spcBef>
        <a:spcAft>
          <a:spcPct val="0"/>
        </a:spcAft>
        <a:defRPr sz="2400">
          <a:solidFill>
            <a:schemeClr val="tx2"/>
          </a:solidFill>
          <a:latin typeface="Arial" charset="0"/>
          <a:ea typeface="ＭＳ Ｐゴシック" charset="-128"/>
        </a:defRPr>
      </a:lvl4pPr>
      <a:lvl5pPr algn="l" rtl="0" eaLnBrk="1" fontAlgn="base" hangingPunct="1">
        <a:spcBef>
          <a:spcPct val="0"/>
        </a:spcBef>
        <a:spcAft>
          <a:spcPct val="0"/>
        </a:spcAft>
        <a:defRPr sz="2400">
          <a:solidFill>
            <a:schemeClr val="tx2"/>
          </a:solidFill>
          <a:latin typeface="Arial" charset="0"/>
          <a:ea typeface="ＭＳ Ｐゴシック" charset="-128"/>
        </a:defRPr>
      </a:lvl5pPr>
      <a:lvl6pPr marL="457200" algn="l" rtl="0" eaLnBrk="1" fontAlgn="base" hangingPunct="1">
        <a:spcBef>
          <a:spcPct val="0"/>
        </a:spcBef>
        <a:spcAft>
          <a:spcPct val="0"/>
        </a:spcAft>
        <a:defRPr sz="2400">
          <a:solidFill>
            <a:schemeClr val="tx2"/>
          </a:solidFill>
          <a:latin typeface="Arial" charset="0"/>
          <a:ea typeface="ＭＳ Ｐゴシック" charset="-128"/>
        </a:defRPr>
      </a:lvl6pPr>
      <a:lvl7pPr marL="914400" algn="l" rtl="0" eaLnBrk="1" fontAlgn="base" hangingPunct="1">
        <a:spcBef>
          <a:spcPct val="0"/>
        </a:spcBef>
        <a:spcAft>
          <a:spcPct val="0"/>
        </a:spcAft>
        <a:defRPr sz="2400">
          <a:solidFill>
            <a:schemeClr val="tx2"/>
          </a:solidFill>
          <a:latin typeface="Arial" charset="0"/>
          <a:ea typeface="ＭＳ Ｐゴシック" charset="-128"/>
        </a:defRPr>
      </a:lvl7pPr>
      <a:lvl8pPr marL="1371600" algn="l" rtl="0" eaLnBrk="1" fontAlgn="base" hangingPunct="1">
        <a:spcBef>
          <a:spcPct val="0"/>
        </a:spcBef>
        <a:spcAft>
          <a:spcPct val="0"/>
        </a:spcAft>
        <a:defRPr sz="2400">
          <a:solidFill>
            <a:schemeClr val="tx2"/>
          </a:solidFill>
          <a:latin typeface="Arial" charset="0"/>
          <a:ea typeface="ＭＳ Ｐゴシック" charset="-128"/>
        </a:defRPr>
      </a:lvl8pPr>
      <a:lvl9pPr marL="1828800" algn="l" rtl="0" eaLnBrk="1" fontAlgn="base" hangingPunct="1">
        <a:spcBef>
          <a:spcPct val="0"/>
        </a:spcBef>
        <a:spcAft>
          <a:spcPct val="0"/>
        </a:spcAft>
        <a:defRPr sz="2400">
          <a:solidFill>
            <a:schemeClr val="tx2"/>
          </a:solidFill>
          <a:latin typeface="Arial" charset="0"/>
          <a:ea typeface="ＭＳ Ｐゴシック" charset="-128"/>
        </a:defRPr>
      </a:lvl9pPr>
    </p:titleStyle>
    <p:bodyStyle>
      <a:lvl1pPr marL="117475" indent="-117475" algn="l" rtl="0" eaLnBrk="1" fontAlgn="base" hangingPunct="1">
        <a:spcBef>
          <a:spcPct val="0"/>
        </a:spcBef>
        <a:spcAft>
          <a:spcPct val="0"/>
        </a:spcAft>
        <a:buClr>
          <a:schemeClr val="tx2"/>
        </a:buClr>
        <a:buFont typeface="Times" charset="0"/>
        <a:buChar char="•"/>
        <a:defRPr sz="1600">
          <a:solidFill>
            <a:schemeClr val="tx1"/>
          </a:solidFill>
          <a:latin typeface="+mn-lt"/>
          <a:ea typeface="+mn-ea"/>
          <a:cs typeface="+mn-cs"/>
        </a:defRPr>
      </a:lvl1pPr>
      <a:lvl2pPr marL="344488"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2pPr>
      <a:lvl3pPr marL="571500" indent="-112713" algn="l" rtl="0" eaLnBrk="1" fontAlgn="base" hangingPunct="1">
        <a:spcBef>
          <a:spcPct val="0"/>
        </a:spcBef>
        <a:spcAft>
          <a:spcPct val="0"/>
        </a:spcAft>
        <a:buClr>
          <a:schemeClr val="tx2"/>
        </a:buClr>
        <a:buFont typeface="Times" charset="0"/>
        <a:buChar char="•"/>
        <a:defRPr sz="1600">
          <a:solidFill>
            <a:schemeClr val="tx1"/>
          </a:solidFill>
          <a:latin typeface="+mn-lt"/>
          <a:ea typeface="+mn-ea"/>
        </a:defRPr>
      </a:lvl3pPr>
      <a:lvl4pPr marL="798513"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4pPr>
      <a:lvl5pPr marL="10255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5pPr>
      <a:lvl6pPr marL="14827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6pPr>
      <a:lvl7pPr marL="19399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7pPr>
      <a:lvl8pPr marL="23971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8pPr>
      <a:lvl9pPr marL="2854325" indent="-109538" algn="l" rtl="0" eaLnBrk="1" fontAlgn="base" hangingPunct="1">
        <a:spcBef>
          <a:spcPct val="0"/>
        </a:spcBef>
        <a:spcAft>
          <a:spcPct val="0"/>
        </a:spcAft>
        <a:buClr>
          <a:schemeClr val="tx2"/>
        </a:buClr>
        <a:buFont typeface="Times"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www.ncbi.nlm.nih.gov/pubmed/17617671" TargetMode="Externa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gh/url?sa=i&amp;source=images&amp;cd=&amp;cad=rja&amp;docid=r5ixao8sbfz9IM&amp;tbnid=WOpqJF7VgZDsiM:&amp;ved=0CAgQjRwwAA&amp;url=http://www.wpclipart.com/geography/world_maps/world_map_simple.png.html&amp;ei=PlYCUsjDHuaQ7AakoICwDw&amp;psig=AFQjCNH__WK3YDZzcQabWbjyegC5Kv9R4Q&amp;ust=137597126254900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africa.upenn.edu/Home_Page/africamap.gif"/>
          <p:cNvPicPr>
            <a:picLocks noChangeAspect="1" noChangeArrowheads="1"/>
          </p:cNvPicPr>
          <p:nvPr/>
        </p:nvPicPr>
        <p:blipFill>
          <a:blip r:embed="rId2" cstate="print"/>
          <a:srcRect/>
          <a:stretch>
            <a:fillRect/>
          </a:stretch>
        </p:blipFill>
        <p:spPr bwMode="auto">
          <a:xfrm>
            <a:off x="1485487" y="13854"/>
            <a:ext cx="6102690" cy="6844145"/>
          </a:xfrm>
          <a:prstGeom prst="rect">
            <a:avLst/>
          </a:prstGeom>
          <a:noFill/>
        </p:spPr>
      </p:pic>
      <p:sp>
        <p:nvSpPr>
          <p:cNvPr id="5" name="TextBox 4"/>
          <p:cNvSpPr txBox="1"/>
          <p:nvPr/>
        </p:nvSpPr>
        <p:spPr>
          <a:xfrm>
            <a:off x="650632" y="3657600"/>
            <a:ext cx="7772400" cy="1569660"/>
          </a:xfrm>
          <a:prstGeom prst="rect">
            <a:avLst/>
          </a:prstGeom>
          <a:solidFill>
            <a:schemeClr val="accent3">
              <a:lumMod val="75000"/>
            </a:schemeClr>
          </a:solidFill>
          <a:ln w="19050">
            <a:solidFill>
              <a:schemeClr val="tx1"/>
            </a:solidFill>
          </a:ln>
        </p:spPr>
        <p:txBody>
          <a:bodyPr wrap="square" rtlCol="0" anchor="ctr">
            <a:spAutoFit/>
          </a:bodyPr>
          <a:lstStyle/>
          <a:p>
            <a:pPr algn="ctr"/>
            <a:endParaRPr lang="en-US" sz="2400" b="1" dirty="0" smtClean="0">
              <a:solidFill>
                <a:schemeClr val="bg1"/>
              </a:solidFill>
              <a:latin typeface="Arial" pitchFamily="34" charset="0"/>
              <a:cs typeface="Arial" pitchFamily="34" charset="0"/>
            </a:endParaRPr>
          </a:p>
          <a:p>
            <a:pPr algn="ctr"/>
            <a:r>
              <a:rPr lang="en-US" sz="2400" b="1" dirty="0" smtClean="0">
                <a:solidFill>
                  <a:schemeClr val="bg1"/>
                </a:solidFill>
                <a:latin typeface="Arial" pitchFamily="34" charset="0"/>
                <a:cs typeface="Arial" pitchFamily="34" charset="0"/>
              </a:rPr>
              <a:t>International Collaboration in Biomedical Research:</a:t>
            </a:r>
          </a:p>
          <a:p>
            <a:pPr algn="ctr"/>
            <a:r>
              <a:rPr lang="en-US" sz="2400" b="1" dirty="0" smtClean="0">
                <a:solidFill>
                  <a:schemeClr val="bg1"/>
                </a:solidFill>
                <a:latin typeface="Arial" pitchFamily="34" charset="0"/>
                <a:cs typeface="Arial" pitchFamily="34" charset="0"/>
              </a:rPr>
              <a:t>Two Perspectives</a:t>
            </a:r>
          </a:p>
          <a:p>
            <a:pPr algn="ctr"/>
            <a:endParaRPr lang="en-US" sz="2400" b="1" dirty="0" smtClean="0">
              <a:solidFill>
                <a:schemeClr val="bg1"/>
              </a:solidFill>
              <a:latin typeface="Arial" pitchFamily="34" charset="0"/>
              <a:cs typeface="Arial" pitchFamily="34" charset="0"/>
            </a:endParaRPr>
          </a:p>
        </p:txBody>
      </p:sp>
      <p:sp>
        <p:nvSpPr>
          <p:cNvPr id="6" name="TextBox 5"/>
          <p:cNvSpPr txBox="1"/>
          <p:nvPr/>
        </p:nvSpPr>
        <p:spPr>
          <a:xfrm>
            <a:off x="304800" y="5486400"/>
            <a:ext cx="3581400" cy="1200329"/>
          </a:xfrm>
          <a:prstGeom prst="rect">
            <a:avLst/>
          </a:prstGeom>
          <a:solidFill>
            <a:schemeClr val="accent3">
              <a:lumMod val="60000"/>
              <a:lumOff val="40000"/>
            </a:schemeClr>
          </a:solidFill>
          <a:ln>
            <a:solidFill>
              <a:schemeClr val="tx1"/>
            </a:solidFill>
          </a:ln>
        </p:spPr>
        <p:txBody>
          <a:bodyPr wrap="square" rtlCol="0">
            <a:spAutoFit/>
          </a:bodyPr>
          <a:lstStyle/>
          <a:p>
            <a:r>
              <a:rPr lang="en-US" b="1" dirty="0" smtClean="0">
                <a:latin typeface="Arial" pitchFamily="34" charset="0"/>
                <a:cs typeface="Arial" pitchFamily="34" charset="0"/>
              </a:rPr>
              <a:t>Amy Luke, PhD &amp; </a:t>
            </a:r>
          </a:p>
          <a:p>
            <a:r>
              <a:rPr lang="en-US" b="1" dirty="0" smtClean="0">
                <a:latin typeface="Arial" pitchFamily="34" charset="0"/>
                <a:cs typeface="Arial" pitchFamily="34" charset="0"/>
              </a:rPr>
              <a:t>Jacob </a:t>
            </a:r>
            <a:r>
              <a:rPr lang="en-US" b="1" dirty="0" err="1" smtClean="0">
                <a:latin typeface="Arial" pitchFamily="34" charset="0"/>
                <a:cs typeface="Arial" pitchFamily="34" charset="0"/>
              </a:rPr>
              <a:t>Plange-Rhule</a:t>
            </a:r>
            <a:r>
              <a:rPr lang="en-US" b="1" dirty="0" smtClean="0">
                <a:latin typeface="Arial" pitchFamily="34" charset="0"/>
                <a:cs typeface="Arial" pitchFamily="34" charset="0"/>
              </a:rPr>
              <a:t>, MD, PhD</a:t>
            </a:r>
          </a:p>
          <a:p>
            <a:endParaRPr lang="en-US" b="1" dirty="0" smtClean="0">
              <a:latin typeface="Arial" pitchFamily="34" charset="0"/>
              <a:cs typeface="Arial" pitchFamily="34" charset="0"/>
            </a:endParaRPr>
          </a:p>
          <a:p>
            <a:r>
              <a:rPr lang="en-US" dirty="0" err="1" smtClean="0">
                <a:latin typeface="Arial" pitchFamily="34" charset="0"/>
                <a:cs typeface="Arial" pitchFamily="34" charset="0"/>
              </a:rPr>
              <a:t>HepNet</a:t>
            </a:r>
            <a:r>
              <a:rPr lang="en-US" dirty="0" smtClean="0">
                <a:latin typeface="Arial" pitchFamily="34" charset="0"/>
                <a:cs typeface="Arial" pitchFamily="34" charset="0"/>
              </a:rPr>
              <a:t>, Kumasi 12 Aug 2013</a:t>
            </a:r>
            <a:endParaRPr lang="en-US" dirty="0">
              <a:latin typeface="Arial" pitchFamily="34" charset="0"/>
              <a:cs typeface="Arial" pitchFamily="34" charset="0"/>
            </a:endParaRPr>
          </a:p>
        </p:txBody>
      </p:sp>
    </p:spTree>
    <p:extLst>
      <p:ext uri="{BB962C8B-B14F-4D97-AF65-F5344CB8AC3E}">
        <p14:creationId xmlns:p14="http://schemas.microsoft.com/office/powerpoint/2010/main" val="400245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018" y="4267200"/>
            <a:ext cx="8534400" cy="2123474"/>
          </a:xfrm>
          <a:prstGeom prst="rect">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4018" y="609599"/>
            <a:ext cx="8534400" cy="6001643"/>
          </a:xfrm>
          <a:prstGeom prst="rect">
            <a:avLst/>
          </a:prstGeom>
          <a:noFill/>
        </p:spPr>
        <p:txBody>
          <a:bodyPr wrap="square" rtlCol="0">
            <a:spAutoFit/>
          </a:bodyPr>
          <a:lstStyle/>
          <a:p>
            <a:r>
              <a:rPr lang="en-US" sz="2400" b="1" dirty="0" smtClean="0">
                <a:latin typeface="Arial" pitchFamily="34" charset="0"/>
                <a:cs typeface="Arial" pitchFamily="34" charset="0"/>
              </a:rPr>
              <a:t>Study Design</a:t>
            </a:r>
          </a:p>
          <a:p>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 Random selection of participants based on local design</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Enrollment and baseline assessment of medical history,  socioeconomic indicators, energy expenditure, physical activity, dietary intake, body composition, blood pressure and blood draw, spot urine collection</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 Year 1 follow-up – weight, blood pressure and changes to health history</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Year 2 follow-up – repeat of baseline measurements</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 Year 3 follow-up – repeat of baseline measurements plus 24-hour urine collection, DXA, plasma vitamin D assessment</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Year 4 – repeat year 2 measurements</a:t>
            </a:r>
          </a:p>
          <a:p>
            <a:pPr marL="285750" indent="-285750">
              <a:buFont typeface="Arial" pitchFamily="34" charset="0"/>
              <a:buChar char="•"/>
            </a:pPr>
            <a:endParaRPr lang="en-US" sz="2000" dirty="0">
              <a:latin typeface="Arial" pitchFamily="34" charset="0"/>
              <a:cs typeface="Arial" pitchFamily="34" charset="0"/>
            </a:endParaRPr>
          </a:p>
        </p:txBody>
      </p:sp>
      <p:sp>
        <p:nvSpPr>
          <p:cNvPr id="5" name="TextBox 4"/>
          <p:cNvSpPr txBox="1"/>
          <p:nvPr/>
        </p:nvSpPr>
        <p:spPr>
          <a:xfrm>
            <a:off x="5555673" y="5372541"/>
            <a:ext cx="29718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VITAMIN D ANCILLARY STUDY</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453140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52400" y="1447800"/>
            <a:ext cx="4371975" cy="3200400"/>
          </a:xfrm>
          <a:prstGeom prst="rect">
            <a:avLst/>
          </a:prstGeom>
          <a:noFill/>
          <a:ln w="9525">
            <a:noFill/>
            <a:miter lim="800000"/>
            <a:headEnd/>
            <a:tailEnd/>
          </a:ln>
        </p:spPr>
      </p:pic>
      <p:pic>
        <p:nvPicPr>
          <p:cNvPr id="3" name="Picture 2"/>
          <p:cNvPicPr/>
          <p:nvPr/>
        </p:nvPicPr>
        <p:blipFill>
          <a:blip r:embed="rId3" cstate="print"/>
          <a:srcRect/>
          <a:stretch>
            <a:fillRect/>
          </a:stretch>
        </p:blipFill>
        <p:spPr bwMode="auto">
          <a:xfrm>
            <a:off x="4524375" y="1447800"/>
            <a:ext cx="4601845" cy="3200400"/>
          </a:xfrm>
          <a:prstGeom prst="rect">
            <a:avLst/>
          </a:prstGeom>
          <a:noFill/>
          <a:ln w="9525">
            <a:noFill/>
            <a:miter lim="800000"/>
            <a:headEnd/>
            <a:tailEnd/>
          </a:ln>
        </p:spPr>
      </p:pic>
      <p:sp>
        <p:nvSpPr>
          <p:cNvPr id="4" name="TextBox 3"/>
          <p:cNvSpPr txBox="1"/>
          <p:nvPr/>
        </p:nvSpPr>
        <p:spPr>
          <a:xfrm>
            <a:off x="457200" y="990600"/>
            <a:ext cx="8001000"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Distribution of Body Mass Index by Site &amp; Gender</a:t>
            </a:r>
            <a:endParaRPr lang="en-US" sz="2400" b="1" dirty="0">
              <a:latin typeface="Arial" pitchFamily="34" charset="0"/>
              <a:cs typeface="Arial" pitchFamily="34" charset="0"/>
            </a:endParaRPr>
          </a:p>
        </p:txBody>
      </p:sp>
      <p:sp>
        <p:nvSpPr>
          <p:cNvPr id="5" name="TextBox 4"/>
          <p:cNvSpPr txBox="1"/>
          <p:nvPr/>
        </p:nvSpPr>
        <p:spPr>
          <a:xfrm>
            <a:off x="1371600" y="4800600"/>
            <a:ext cx="2209800" cy="369332"/>
          </a:xfrm>
          <a:prstGeom prst="rect">
            <a:avLst/>
          </a:prstGeom>
          <a:noFill/>
        </p:spPr>
        <p:txBody>
          <a:bodyPr wrap="square" rtlCol="0">
            <a:spAutoFit/>
          </a:bodyPr>
          <a:lstStyle/>
          <a:p>
            <a:pPr algn="ctr"/>
            <a:r>
              <a:rPr lang="en-US" b="1" dirty="0" smtClean="0">
                <a:latin typeface="Arial" pitchFamily="34" charset="0"/>
                <a:cs typeface="Arial" pitchFamily="34" charset="0"/>
              </a:rPr>
              <a:t>Men</a:t>
            </a:r>
            <a:endParaRPr lang="en-US" b="1" dirty="0">
              <a:latin typeface="Arial" pitchFamily="34" charset="0"/>
              <a:cs typeface="Arial" pitchFamily="34" charset="0"/>
            </a:endParaRPr>
          </a:p>
        </p:txBody>
      </p:sp>
      <p:sp>
        <p:nvSpPr>
          <p:cNvPr id="7" name="TextBox 6"/>
          <p:cNvSpPr txBox="1"/>
          <p:nvPr/>
        </p:nvSpPr>
        <p:spPr>
          <a:xfrm>
            <a:off x="5562600" y="4800600"/>
            <a:ext cx="2209800" cy="369332"/>
          </a:xfrm>
          <a:prstGeom prst="rect">
            <a:avLst/>
          </a:prstGeom>
          <a:noFill/>
        </p:spPr>
        <p:txBody>
          <a:bodyPr wrap="square" rtlCol="0">
            <a:spAutoFit/>
          </a:bodyPr>
          <a:lstStyle/>
          <a:p>
            <a:pPr algn="ctr"/>
            <a:r>
              <a:rPr lang="en-US" b="1" dirty="0" smtClean="0">
                <a:latin typeface="Arial" pitchFamily="34" charset="0"/>
                <a:cs typeface="Arial" pitchFamily="34" charset="0"/>
              </a:rPr>
              <a:t>Women</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623917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64" y="838200"/>
            <a:ext cx="8382000" cy="5755422"/>
          </a:xfrm>
          <a:prstGeom prst="rect">
            <a:avLst/>
          </a:prstGeom>
          <a:noFill/>
        </p:spPr>
        <p:txBody>
          <a:bodyPr wrap="square" rtlCol="0">
            <a:spAutoFit/>
          </a:bodyPr>
          <a:lstStyle/>
          <a:p>
            <a:r>
              <a:rPr lang="en-US" sz="1600" b="1" i="1" dirty="0" smtClean="0">
                <a:latin typeface="Arial" pitchFamily="34" charset="0"/>
                <a:cs typeface="Arial" pitchFamily="34" charset="0"/>
              </a:rPr>
              <a:t>Published:</a:t>
            </a:r>
          </a:p>
          <a:p>
            <a:r>
              <a:rPr lang="en-US" sz="1600" dirty="0" smtClean="0">
                <a:latin typeface="Arial" pitchFamily="34" charset="0"/>
                <a:cs typeface="Arial" pitchFamily="34" charset="0"/>
              </a:rPr>
              <a:t>Protocol paper – BMC Public Health  2011</a:t>
            </a:r>
          </a:p>
          <a:p>
            <a:r>
              <a:rPr lang="en-US" sz="1600" dirty="0" smtClean="0">
                <a:latin typeface="Arial" pitchFamily="34" charset="0"/>
                <a:cs typeface="Arial" pitchFamily="34" charset="0"/>
              </a:rPr>
              <a:t>Body composition methodology – </a:t>
            </a:r>
            <a:r>
              <a:rPr lang="en-US" sz="1600" dirty="0" err="1" smtClean="0">
                <a:latin typeface="Arial" pitchFamily="34" charset="0"/>
                <a:cs typeface="Arial" pitchFamily="34" charset="0"/>
              </a:rPr>
              <a:t>Eur</a:t>
            </a:r>
            <a:r>
              <a:rPr lang="en-US" sz="1600" dirty="0" smtClean="0">
                <a:latin typeface="Arial" pitchFamily="34" charset="0"/>
                <a:cs typeface="Arial" pitchFamily="34" charset="0"/>
              </a:rPr>
              <a:t> J </a:t>
            </a:r>
            <a:r>
              <a:rPr lang="en-US" sz="1600" dirty="0" err="1" smtClean="0">
                <a:latin typeface="Arial" pitchFamily="34" charset="0"/>
                <a:cs typeface="Arial" pitchFamily="34" charset="0"/>
              </a:rPr>
              <a:t>Clin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Nutr</a:t>
            </a:r>
            <a:r>
              <a:rPr lang="en-US" sz="1600" dirty="0" smtClean="0">
                <a:latin typeface="Arial" pitchFamily="34" charset="0"/>
                <a:cs typeface="Arial" pitchFamily="34" charset="0"/>
              </a:rPr>
              <a:t>  2013</a:t>
            </a:r>
          </a:p>
          <a:p>
            <a:r>
              <a:rPr lang="en-US" sz="1600" dirty="0" smtClean="0">
                <a:latin typeface="Arial" pitchFamily="34" charset="0"/>
                <a:cs typeface="Arial" pitchFamily="34" charset="0"/>
              </a:rPr>
              <a:t>Seychelles dietary intake – </a:t>
            </a:r>
            <a:r>
              <a:rPr lang="en-US" sz="1600" dirty="0" err="1" smtClean="0">
                <a:latin typeface="Arial" pitchFamily="34" charset="0"/>
                <a:cs typeface="Arial" pitchFamily="34" charset="0"/>
              </a:rPr>
              <a:t>Eur</a:t>
            </a:r>
            <a:r>
              <a:rPr lang="en-US" sz="1600" dirty="0" smtClean="0">
                <a:latin typeface="Arial" pitchFamily="34" charset="0"/>
                <a:cs typeface="Arial" pitchFamily="34" charset="0"/>
              </a:rPr>
              <a:t> J </a:t>
            </a:r>
            <a:r>
              <a:rPr lang="en-US" sz="1600" dirty="0" err="1" smtClean="0">
                <a:latin typeface="Arial" pitchFamily="34" charset="0"/>
                <a:cs typeface="Arial" pitchFamily="34" charset="0"/>
              </a:rPr>
              <a:t>Clin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Nutr</a:t>
            </a:r>
            <a:r>
              <a:rPr lang="en-US" sz="1600" dirty="0" smtClean="0">
                <a:latin typeface="Arial" pitchFamily="34" charset="0"/>
                <a:cs typeface="Arial" pitchFamily="34" charset="0"/>
              </a:rPr>
              <a:t>  2013</a:t>
            </a:r>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r>
              <a:rPr lang="en-US" sz="1600" b="1" i="1" dirty="0" smtClean="0">
                <a:latin typeface="Arial" pitchFamily="34" charset="0"/>
                <a:cs typeface="Arial" pitchFamily="34" charset="0"/>
              </a:rPr>
              <a:t>Under review:</a:t>
            </a:r>
          </a:p>
          <a:p>
            <a:r>
              <a:rPr lang="en-US" sz="1600" dirty="0" smtClean="0">
                <a:latin typeface="Arial" pitchFamily="34" charset="0"/>
                <a:cs typeface="Arial" pitchFamily="34" charset="0"/>
              </a:rPr>
              <a:t>Baseline physical activity – </a:t>
            </a:r>
            <a:r>
              <a:rPr lang="en-US" sz="1600" dirty="0" err="1" smtClean="0">
                <a:latin typeface="Arial" pitchFamily="34" charset="0"/>
                <a:cs typeface="Arial" pitchFamily="34" charset="0"/>
              </a:rPr>
              <a:t>Int</a:t>
            </a:r>
            <a:r>
              <a:rPr lang="en-US" sz="1600" dirty="0" smtClean="0">
                <a:latin typeface="Arial" pitchFamily="34" charset="0"/>
                <a:cs typeface="Arial" pitchFamily="34" charset="0"/>
              </a:rPr>
              <a:t> J </a:t>
            </a:r>
            <a:r>
              <a:rPr lang="en-US" sz="1600" dirty="0" err="1" smtClean="0">
                <a:latin typeface="Arial" pitchFamily="34" charset="0"/>
                <a:cs typeface="Arial" pitchFamily="34" charset="0"/>
              </a:rPr>
              <a:t>Behav</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Nutr</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Phys</a:t>
            </a:r>
            <a:r>
              <a:rPr lang="en-US" sz="1600" dirty="0" smtClean="0">
                <a:latin typeface="Arial" pitchFamily="34" charset="0"/>
                <a:cs typeface="Arial" pitchFamily="34" charset="0"/>
              </a:rPr>
              <a:t> Act</a:t>
            </a:r>
          </a:p>
          <a:p>
            <a:r>
              <a:rPr lang="en-US" sz="1600" dirty="0" smtClean="0">
                <a:latin typeface="Arial" pitchFamily="34" charset="0"/>
                <a:cs typeface="Arial" pitchFamily="34" charset="0"/>
              </a:rPr>
              <a:t>Vitamin D descriptive – Am J </a:t>
            </a:r>
            <a:r>
              <a:rPr lang="en-US" sz="1600" dirty="0" err="1" smtClean="0">
                <a:latin typeface="Arial" pitchFamily="34" charset="0"/>
                <a:cs typeface="Arial" pitchFamily="34" charset="0"/>
              </a:rPr>
              <a:t>Clin</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Nutr</a:t>
            </a:r>
            <a:endParaRPr lang="en-US" sz="1600" dirty="0" smtClean="0">
              <a:latin typeface="Arial" pitchFamily="34" charset="0"/>
              <a:cs typeface="Arial" pitchFamily="34" charset="0"/>
            </a:endParaRPr>
          </a:p>
          <a:p>
            <a:r>
              <a:rPr lang="en-US" sz="1600" dirty="0" err="1" smtClean="0">
                <a:latin typeface="Arial" pitchFamily="34" charset="0"/>
                <a:cs typeface="Arial" pitchFamily="34" charset="0"/>
              </a:rPr>
              <a:t>Bis</a:t>
            </a:r>
            <a:r>
              <a:rPr lang="en-US" sz="1600" dirty="0" smtClean="0">
                <a:latin typeface="Arial" pitchFamily="34" charset="0"/>
                <a:cs typeface="Arial" pitchFamily="34" charset="0"/>
              </a:rPr>
              <a:t>-phenol A in Ghana, Jamaica and US – Environ Health </a:t>
            </a:r>
            <a:r>
              <a:rPr lang="en-US" sz="1600" dirty="0" err="1" smtClean="0">
                <a:latin typeface="Arial" pitchFamily="34" charset="0"/>
                <a:cs typeface="Arial" pitchFamily="34" charset="0"/>
              </a:rPr>
              <a:t>Perspect</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Under-reporting of dietary intake – Brit J </a:t>
            </a:r>
            <a:r>
              <a:rPr lang="en-US" sz="1600" dirty="0" err="1" smtClean="0">
                <a:latin typeface="Arial" pitchFamily="34" charset="0"/>
                <a:cs typeface="Arial" pitchFamily="34" charset="0"/>
              </a:rPr>
              <a:t>Nutr</a:t>
            </a: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r>
              <a:rPr lang="en-US" sz="1600" b="1" i="1" dirty="0" smtClean="0">
                <a:latin typeface="Arial" pitchFamily="34" charset="0"/>
                <a:cs typeface="Arial" pitchFamily="34" charset="0"/>
              </a:rPr>
              <a:t>Close to submission:</a:t>
            </a:r>
          </a:p>
          <a:p>
            <a:r>
              <a:rPr lang="en-US" sz="1600" dirty="0" err="1" smtClean="0">
                <a:latin typeface="Arial" pitchFamily="34" charset="0"/>
                <a:cs typeface="Arial" pitchFamily="34" charset="0"/>
              </a:rPr>
              <a:t>Phys</a:t>
            </a:r>
            <a:r>
              <a:rPr lang="en-US" sz="1600" dirty="0" smtClean="0">
                <a:latin typeface="Arial" pitchFamily="34" charset="0"/>
                <a:cs typeface="Arial" pitchFamily="34" charset="0"/>
              </a:rPr>
              <a:t> activity patterns (</a:t>
            </a:r>
            <a:r>
              <a:rPr lang="en-US" sz="1600" dirty="0" err="1" smtClean="0">
                <a:latin typeface="Arial" pitchFamily="34" charset="0"/>
                <a:cs typeface="Arial" pitchFamily="34" charset="0"/>
              </a:rPr>
              <a:t>Dugas</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SES and </a:t>
            </a:r>
            <a:r>
              <a:rPr lang="en-US" sz="1600" dirty="0" err="1" smtClean="0">
                <a:latin typeface="Arial" pitchFamily="34" charset="0"/>
                <a:cs typeface="Arial" pitchFamily="34" charset="0"/>
              </a:rPr>
              <a:t>phys</a:t>
            </a:r>
            <a:r>
              <a:rPr lang="en-US" sz="1600" dirty="0" smtClean="0">
                <a:latin typeface="Arial" pitchFamily="34" charset="0"/>
                <a:cs typeface="Arial" pitchFamily="34" charset="0"/>
              </a:rPr>
              <a:t> activity (</a:t>
            </a:r>
            <a:r>
              <a:rPr lang="en-US" sz="1600" dirty="0" err="1" smtClean="0">
                <a:latin typeface="Arial" pitchFamily="34" charset="0"/>
                <a:cs typeface="Arial" pitchFamily="34" charset="0"/>
              </a:rPr>
              <a:t>Shoham</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Blood pressure descriptive (Forrester)</a:t>
            </a:r>
          </a:p>
          <a:p>
            <a:r>
              <a:rPr lang="en-US" sz="1600" dirty="0" smtClean="0">
                <a:latin typeface="Arial" pitchFamily="34" charset="0"/>
                <a:cs typeface="Arial" pitchFamily="34" charset="0"/>
              </a:rPr>
              <a:t>Diet variety and obesity (</a:t>
            </a:r>
            <a:r>
              <a:rPr lang="en-US" sz="1600" dirty="0" err="1" smtClean="0">
                <a:latin typeface="Arial" pitchFamily="34" charset="0"/>
                <a:cs typeface="Arial" pitchFamily="34" charset="0"/>
              </a:rPr>
              <a:t>Dugas</a:t>
            </a:r>
            <a:r>
              <a:rPr lang="en-US" sz="1600" dirty="0" smtClean="0">
                <a:latin typeface="Arial" pitchFamily="34" charset="0"/>
                <a:cs typeface="Arial" pitchFamily="34" charset="0"/>
              </a:rPr>
              <a:t>)</a:t>
            </a:r>
          </a:p>
          <a:p>
            <a:endParaRPr lang="en-US" sz="1600" dirty="0">
              <a:latin typeface="Arial" pitchFamily="34" charset="0"/>
              <a:cs typeface="Arial" pitchFamily="34" charset="0"/>
            </a:endParaRPr>
          </a:p>
          <a:p>
            <a:r>
              <a:rPr lang="en-US" sz="1600" b="1" i="1" dirty="0" smtClean="0">
                <a:latin typeface="Arial" pitchFamily="34" charset="0"/>
                <a:cs typeface="Arial" pitchFamily="34" charset="0"/>
              </a:rPr>
              <a:t>In preparation:</a:t>
            </a:r>
          </a:p>
          <a:p>
            <a:r>
              <a:rPr lang="en-US" sz="1600" dirty="0" smtClean="0">
                <a:latin typeface="Arial" pitchFamily="34" charset="0"/>
                <a:cs typeface="Arial" pitchFamily="34" charset="0"/>
              </a:rPr>
              <a:t>Lipids descriptive (Luke/Cooper)</a:t>
            </a:r>
          </a:p>
          <a:p>
            <a:r>
              <a:rPr lang="en-US" sz="1600" dirty="0" smtClean="0">
                <a:latin typeface="Arial" pitchFamily="34" charset="0"/>
                <a:cs typeface="Arial" pitchFamily="34" charset="0"/>
              </a:rPr>
              <a:t>Resting metabolism and smoking (Bovet)</a:t>
            </a:r>
          </a:p>
          <a:p>
            <a:r>
              <a:rPr lang="en-US" sz="1600" dirty="0" smtClean="0">
                <a:latin typeface="Arial" pitchFamily="34" charset="0"/>
                <a:cs typeface="Arial" pitchFamily="34" charset="0"/>
              </a:rPr>
              <a:t>Total energy expenditure and </a:t>
            </a:r>
            <a:r>
              <a:rPr lang="en-US" sz="1600" dirty="0" err="1" smtClean="0">
                <a:latin typeface="Arial" pitchFamily="34" charset="0"/>
                <a:cs typeface="Arial" pitchFamily="34" charset="0"/>
              </a:rPr>
              <a:t>phys</a:t>
            </a:r>
            <a:r>
              <a:rPr lang="en-US" sz="1600" dirty="0" smtClean="0">
                <a:latin typeface="Arial" pitchFamily="34" charset="0"/>
                <a:cs typeface="Arial" pitchFamily="34" charset="0"/>
              </a:rPr>
              <a:t> act (Luke)</a:t>
            </a:r>
          </a:p>
          <a:p>
            <a:r>
              <a:rPr lang="en-US" sz="1600" dirty="0" smtClean="0">
                <a:latin typeface="Arial" pitchFamily="34" charset="0"/>
                <a:cs typeface="Arial" pitchFamily="34" charset="0"/>
              </a:rPr>
              <a:t>Vitamin D and obesity (</a:t>
            </a:r>
            <a:r>
              <a:rPr lang="en-US" sz="1600" dirty="0" err="1" smtClean="0">
                <a:latin typeface="Arial" pitchFamily="34" charset="0"/>
                <a:cs typeface="Arial" pitchFamily="34" charset="0"/>
              </a:rPr>
              <a:t>Durazo-Arvizu</a:t>
            </a:r>
            <a:r>
              <a:rPr lang="en-US" sz="1600" dirty="0" smtClean="0">
                <a:latin typeface="Arial" pitchFamily="34" charset="0"/>
                <a:cs typeface="Arial" pitchFamily="34" charset="0"/>
              </a:rPr>
              <a:t>)</a:t>
            </a:r>
          </a:p>
          <a:p>
            <a:r>
              <a:rPr lang="en-US" sz="1600" dirty="0" smtClean="0">
                <a:latin typeface="Arial" pitchFamily="34" charset="0"/>
                <a:cs typeface="Arial" pitchFamily="34" charset="0"/>
              </a:rPr>
              <a:t>Dietary patterns (Luke)</a:t>
            </a:r>
            <a:endParaRPr lang="en-US" sz="1600" dirty="0">
              <a:latin typeface="Arial" pitchFamily="34" charset="0"/>
              <a:cs typeface="Arial" pitchFamily="34" charset="0"/>
            </a:endParaRPr>
          </a:p>
        </p:txBody>
      </p:sp>
      <p:sp>
        <p:nvSpPr>
          <p:cNvPr id="3" name="TextBox 2"/>
          <p:cNvSpPr txBox="1"/>
          <p:nvPr/>
        </p:nvSpPr>
        <p:spPr>
          <a:xfrm>
            <a:off x="270164" y="304800"/>
            <a:ext cx="8382000" cy="381000"/>
          </a:xfrm>
          <a:prstGeom prst="rect">
            <a:avLst/>
          </a:prstGeom>
          <a:noFill/>
        </p:spPr>
        <p:txBody>
          <a:bodyPr wrap="square" rtlCol="0">
            <a:spAutoFit/>
          </a:bodyPr>
          <a:lstStyle/>
          <a:p>
            <a:r>
              <a:rPr lang="en-US" b="1" dirty="0" smtClean="0">
                <a:latin typeface="Arial" pitchFamily="34" charset="0"/>
                <a:cs typeface="Arial" pitchFamily="34" charset="0"/>
              </a:rPr>
              <a:t>Manuscripts from </a:t>
            </a:r>
            <a:r>
              <a:rPr lang="en-US" b="1" u="sng" dirty="0" smtClean="0">
                <a:latin typeface="Arial" pitchFamily="34" charset="0"/>
                <a:cs typeface="Arial" pitchFamily="34" charset="0"/>
              </a:rPr>
              <a:t>Baseline</a:t>
            </a:r>
            <a:r>
              <a:rPr lang="en-US" b="1" dirty="0" smtClean="0">
                <a:latin typeface="Arial" pitchFamily="34" charset="0"/>
                <a:cs typeface="Arial" pitchFamily="34" charset="0"/>
              </a:rPr>
              <a:t> Data to date….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870466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55964"/>
            <a:ext cx="7772400" cy="5355312"/>
          </a:xfrm>
          <a:prstGeom prst="rect">
            <a:avLst/>
          </a:prstGeom>
          <a:noFill/>
        </p:spPr>
        <p:txBody>
          <a:bodyPr wrap="square" rtlCol="0">
            <a:spAutoFit/>
          </a:bodyPr>
          <a:lstStyle/>
          <a:p>
            <a:r>
              <a:rPr lang="en-US" b="1" i="1" dirty="0" smtClean="0">
                <a:latin typeface="Arial" pitchFamily="34" charset="0"/>
                <a:cs typeface="Arial" pitchFamily="34" charset="0"/>
              </a:rPr>
              <a:t>Funded:</a:t>
            </a:r>
          </a:p>
          <a:p>
            <a:r>
              <a:rPr lang="en-US" dirty="0" smtClean="0">
                <a:latin typeface="Arial" pitchFamily="34" charset="0"/>
                <a:cs typeface="Arial" pitchFamily="34" charset="0"/>
              </a:rPr>
              <a:t>VIDA  (Vitamin D Ancillary Study) – </a:t>
            </a:r>
            <a:r>
              <a:rPr lang="en-US" dirty="0" err="1" smtClean="0">
                <a:latin typeface="Arial" pitchFamily="34" charset="0"/>
                <a:cs typeface="Arial" pitchFamily="34" charset="0"/>
              </a:rPr>
              <a:t>Durazo-Arvizu</a:t>
            </a:r>
            <a:r>
              <a:rPr lang="en-US" dirty="0" smtClean="0">
                <a:latin typeface="Arial" pitchFamily="34" charset="0"/>
                <a:cs typeface="Arial" pitchFamily="34" charset="0"/>
              </a:rPr>
              <a:t>, PI - in 3</a:t>
            </a:r>
            <a:r>
              <a:rPr lang="en-US" baseline="30000" dirty="0" smtClean="0">
                <a:latin typeface="Arial" pitchFamily="34" charset="0"/>
                <a:cs typeface="Arial" pitchFamily="34" charset="0"/>
              </a:rPr>
              <a:t>rd</a:t>
            </a:r>
            <a:r>
              <a:rPr lang="en-US" dirty="0" smtClean="0">
                <a:latin typeface="Arial" pitchFamily="34" charset="0"/>
                <a:cs typeface="Arial" pitchFamily="34" charset="0"/>
              </a:rPr>
              <a:t> year of 5</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b="1" i="1" dirty="0" smtClean="0">
                <a:latin typeface="Arial" pitchFamily="34" charset="0"/>
                <a:cs typeface="Arial" pitchFamily="34" charset="0"/>
              </a:rPr>
              <a:t>Submitted:</a:t>
            </a:r>
          </a:p>
          <a:p>
            <a:r>
              <a:rPr lang="en-US" dirty="0" smtClean="0">
                <a:latin typeface="Arial" pitchFamily="34" charset="0"/>
                <a:cs typeface="Arial" pitchFamily="34" charset="0"/>
              </a:rPr>
              <a:t>IR5  (Insulin Resistance in 5 Countries Study) – </a:t>
            </a:r>
            <a:r>
              <a:rPr lang="en-US" dirty="0" err="1" smtClean="0">
                <a:latin typeface="Arial" pitchFamily="34" charset="0"/>
                <a:cs typeface="Arial" pitchFamily="34" charset="0"/>
              </a:rPr>
              <a:t>Dugas</a:t>
            </a:r>
            <a:r>
              <a:rPr lang="en-US" dirty="0" smtClean="0">
                <a:latin typeface="Arial" pitchFamily="34" charset="0"/>
                <a:cs typeface="Arial" pitchFamily="34" charset="0"/>
              </a:rPr>
              <a:t> &amp; </a:t>
            </a:r>
            <a:r>
              <a:rPr lang="en-US" dirty="0" err="1" smtClean="0">
                <a:latin typeface="Arial" pitchFamily="34" charset="0"/>
                <a:cs typeface="Arial" pitchFamily="34" charset="0"/>
              </a:rPr>
              <a:t>Goedecke</a:t>
            </a:r>
            <a:r>
              <a:rPr lang="en-US" dirty="0" smtClean="0">
                <a:latin typeface="Arial" pitchFamily="34" charset="0"/>
                <a:cs typeface="Arial" pitchFamily="34" charset="0"/>
              </a:rPr>
              <a:t>, MPI - R01 submitted June 2013</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b="1" i="1" dirty="0" smtClean="0">
                <a:latin typeface="Arial" pitchFamily="34" charset="0"/>
                <a:cs typeface="Arial" pitchFamily="34" charset="0"/>
              </a:rPr>
              <a:t>In Preparation:</a:t>
            </a:r>
            <a:endParaRPr lang="en-US" b="1" i="1" dirty="0">
              <a:latin typeface="Arial" pitchFamily="34" charset="0"/>
              <a:cs typeface="Arial" pitchFamily="34" charset="0"/>
            </a:endParaRPr>
          </a:p>
          <a:p>
            <a:r>
              <a:rPr lang="en-US" dirty="0" smtClean="0">
                <a:latin typeface="Arial" pitchFamily="34" charset="0"/>
                <a:cs typeface="Arial" pitchFamily="34" charset="0"/>
              </a:rPr>
              <a:t>Heavy Metals and Health in METS – Luke &amp; </a:t>
            </a:r>
            <a:r>
              <a:rPr lang="en-US" dirty="0" err="1" smtClean="0">
                <a:latin typeface="Arial" pitchFamily="34" charset="0"/>
                <a:cs typeface="Arial" pitchFamily="34" charset="0"/>
              </a:rPr>
              <a:t>Ettinger</a:t>
            </a:r>
            <a:r>
              <a:rPr lang="en-US" dirty="0" smtClean="0">
                <a:latin typeface="Arial" pitchFamily="34" charset="0"/>
                <a:cs typeface="Arial" pitchFamily="34" charset="0"/>
              </a:rPr>
              <a:t>, MPI - R21 to be submitted Oct 2013</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Oxidative Stress, Alcohol and Bone Health – </a:t>
            </a:r>
            <a:r>
              <a:rPr lang="en-US" dirty="0" err="1" smtClean="0">
                <a:latin typeface="Arial" pitchFamily="34" charset="0"/>
                <a:cs typeface="Arial" pitchFamily="34" charset="0"/>
              </a:rPr>
              <a:t>Dugas</a:t>
            </a:r>
            <a:r>
              <a:rPr lang="en-US" dirty="0" smtClean="0">
                <a:latin typeface="Arial" pitchFamily="34" charset="0"/>
                <a:cs typeface="Arial" pitchFamily="34" charset="0"/>
              </a:rPr>
              <a:t>, PI - R21 to be submitted Oct 2013</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r>
              <a:rPr lang="en-US" dirty="0">
                <a:latin typeface="Arial" pitchFamily="34" charset="0"/>
                <a:cs typeface="Arial" pitchFamily="34" charset="0"/>
              </a:rPr>
              <a:t>METS competitive renewal – Luke, PI – to be submitted Feb/June </a:t>
            </a:r>
            <a:r>
              <a:rPr lang="en-US" dirty="0" smtClean="0">
                <a:latin typeface="Arial" pitchFamily="34" charset="0"/>
                <a:cs typeface="Arial" pitchFamily="34" charset="0"/>
              </a:rPr>
              <a:t>2014</a:t>
            </a:r>
            <a:endParaRPr lang="en-US" dirty="0">
              <a:latin typeface="Arial" pitchFamily="34" charset="0"/>
              <a:cs typeface="Arial" pitchFamily="34" charset="0"/>
            </a:endParaRPr>
          </a:p>
        </p:txBody>
      </p:sp>
      <p:sp>
        <p:nvSpPr>
          <p:cNvPr id="4" name="TextBox 3"/>
          <p:cNvSpPr txBox="1"/>
          <p:nvPr/>
        </p:nvSpPr>
        <p:spPr>
          <a:xfrm>
            <a:off x="533400" y="457200"/>
            <a:ext cx="8153400" cy="400110"/>
          </a:xfrm>
          <a:prstGeom prst="rect">
            <a:avLst/>
          </a:prstGeom>
          <a:noFill/>
        </p:spPr>
        <p:txBody>
          <a:bodyPr wrap="square" rtlCol="0">
            <a:spAutoFit/>
          </a:bodyPr>
          <a:lstStyle/>
          <a:p>
            <a:r>
              <a:rPr lang="en-US" sz="2000" b="1" dirty="0" smtClean="0">
                <a:latin typeface="Arial" pitchFamily="34" charset="0"/>
                <a:cs typeface="Arial" pitchFamily="34" charset="0"/>
              </a:rPr>
              <a:t>Grants derived from METS to date….</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203650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617945"/>
            <a:ext cx="8715436" cy="2954327"/>
          </a:xfrm>
        </p:spPr>
        <p:txBody>
          <a:bodyPr>
            <a:normAutofit/>
          </a:bodyPr>
          <a:lstStyle/>
          <a:p>
            <a:pPr>
              <a:spcBef>
                <a:spcPct val="50000"/>
              </a:spcBef>
              <a:buNone/>
              <a:defRPr/>
            </a:pPr>
            <a:r>
              <a:rPr lang="en-US" sz="2400" dirty="0" smtClean="0">
                <a:solidFill>
                  <a:schemeClr val="accent3">
                    <a:lumMod val="50000"/>
                  </a:schemeClr>
                </a:solidFill>
                <a:latin typeface="Arial" pitchFamily="34" charset="0"/>
              </a:rPr>
              <a:t>J. Plange-Rhule:  Kwame Nkrumah University of Science &amp; Technology, Kumasi</a:t>
            </a:r>
          </a:p>
          <a:p>
            <a:pPr>
              <a:spcBef>
                <a:spcPct val="50000"/>
              </a:spcBef>
              <a:buNone/>
              <a:defRPr/>
            </a:pPr>
            <a:r>
              <a:rPr lang="en-US" sz="2400" dirty="0" smtClean="0">
                <a:solidFill>
                  <a:schemeClr val="accent3">
                    <a:lumMod val="50000"/>
                  </a:schemeClr>
                </a:solidFill>
                <a:latin typeface="Arial" pitchFamily="34" charset="0"/>
              </a:rPr>
              <a:t>Francesco Cappuccio: St George’s, University of London</a:t>
            </a:r>
          </a:p>
          <a:p>
            <a:pPr>
              <a:spcBef>
                <a:spcPct val="50000"/>
              </a:spcBef>
              <a:buNone/>
              <a:defRPr/>
            </a:pPr>
            <a:r>
              <a:rPr lang="en-US" sz="2400" dirty="0" smtClean="0">
                <a:solidFill>
                  <a:schemeClr val="accent3">
                    <a:lumMod val="50000"/>
                  </a:schemeClr>
                </a:solidFill>
                <a:latin typeface="Arial" pitchFamily="34" charset="0"/>
              </a:rPr>
              <a:t>John B. Eastwood: St George’s, University of London</a:t>
            </a:r>
          </a:p>
          <a:p>
            <a:pPr>
              <a:spcBef>
                <a:spcPct val="50000"/>
              </a:spcBef>
              <a:buNone/>
              <a:defRPr/>
            </a:pPr>
            <a:r>
              <a:rPr lang="en-US" sz="2400" dirty="0" smtClean="0">
                <a:solidFill>
                  <a:schemeClr val="accent3">
                    <a:lumMod val="50000"/>
                  </a:schemeClr>
                </a:solidFill>
                <a:latin typeface="Arial" pitchFamily="34" charset="0"/>
              </a:rPr>
              <a:t>Frank Micah: Komfo Anokye Teaching Hospital, Kumasi</a:t>
            </a:r>
          </a:p>
          <a:p>
            <a:endParaRPr lang="en-GB" sz="2400" dirty="0"/>
          </a:p>
        </p:txBody>
      </p:sp>
      <p:pic>
        <p:nvPicPr>
          <p:cNvPr id="5122" name="Picture 2"/>
          <p:cNvPicPr>
            <a:picLocks noChangeAspect="1" noChangeArrowheads="1"/>
          </p:cNvPicPr>
          <p:nvPr/>
        </p:nvPicPr>
        <p:blipFill>
          <a:blip r:embed="rId2"/>
          <a:srcRect/>
          <a:stretch>
            <a:fillRect/>
          </a:stretch>
        </p:blipFill>
        <p:spPr bwMode="auto">
          <a:xfrm>
            <a:off x="137174" y="1790478"/>
            <a:ext cx="1267307" cy="1629394"/>
          </a:xfrm>
          <a:prstGeom prst="rect">
            <a:avLst/>
          </a:prstGeom>
          <a:noFill/>
          <a:ln w="9525">
            <a:noFill/>
            <a:miter lim="800000"/>
            <a:headEnd/>
            <a:tailEnd/>
          </a:ln>
          <a:effectLst/>
        </p:spPr>
      </p:pic>
      <p:pic>
        <p:nvPicPr>
          <p:cNvPr id="5" name="Picture 44"/>
          <p:cNvPicPr>
            <a:picLocks noChangeAspect="1" noChangeArrowheads="1"/>
          </p:cNvPicPr>
          <p:nvPr/>
        </p:nvPicPr>
        <p:blipFill>
          <a:blip r:embed="rId3">
            <a:lum bright="70000" contrast="-70000"/>
          </a:blip>
          <a:srcRect/>
          <a:stretch>
            <a:fillRect/>
          </a:stretch>
        </p:blipFill>
        <p:spPr bwMode="auto">
          <a:xfrm>
            <a:off x="7557596" y="2268278"/>
            <a:ext cx="1514998" cy="1357797"/>
          </a:xfrm>
          <a:prstGeom prst="rect">
            <a:avLst/>
          </a:prstGeom>
          <a:noFill/>
        </p:spPr>
      </p:pic>
      <p:sp>
        <p:nvSpPr>
          <p:cNvPr id="8" name="Title 1"/>
          <p:cNvSpPr txBox="1">
            <a:spLocks/>
          </p:cNvSpPr>
          <p:nvPr/>
        </p:nvSpPr>
        <p:spPr>
          <a:xfrm>
            <a:off x="1259632" y="2276872"/>
            <a:ext cx="67151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smtClean="0"/>
              <a:t>KNUST, Kumasi - St George, University of London Collaboration</a:t>
            </a:r>
            <a:br>
              <a:rPr lang="en-GB" sz="3200" smtClean="0"/>
            </a:br>
            <a:r>
              <a:rPr lang="en-GB" sz="3200" smtClean="0"/>
              <a:t>1996 -Date</a:t>
            </a:r>
            <a:endParaRPr lang="en-GB" sz="3200" dirty="0"/>
          </a:p>
        </p:txBody>
      </p:sp>
      <p:sp>
        <p:nvSpPr>
          <p:cNvPr id="11" name="Text Box 2"/>
          <p:cNvSpPr txBox="1">
            <a:spLocks noChangeArrowheads="1"/>
          </p:cNvSpPr>
          <p:nvPr/>
        </p:nvSpPr>
        <p:spPr bwMode="auto">
          <a:xfrm>
            <a:off x="745067" y="548680"/>
            <a:ext cx="7721600" cy="954107"/>
          </a:xfrm>
          <a:prstGeom prst="rect">
            <a:avLst/>
          </a:prstGeom>
          <a:noFill/>
          <a:ln w="9525">
            <a:noFill/>
            <a:miter lim="800000"/>
            <a:headEnd/>
            <a:tailEnd/>
          </a:ln>
          <a:effectLst>
            <a:glow rad="63500">
              <a:schemeClr val="accent2">
                <a:satMod val="175000"/>
                <a:alpha val="40000"/>
              </a:schemeClr>
            </a:glow>
          </a:effectLst>
        </p:spPr>
        <p:txBody>
          <a:bodyPr>
            <a:spAutoFit/>
          </a:bodyPr>
          <a:lstStyle/>
          <a:p>
            <a:pPr algn="ctr">
              <a:spcBef>
                <a:spcPct val="50000"/>
              </a:spcBef>
              <a:defRPr/>
            </a:pPr>
            <a:r>
              <a:rPr lang="en-US" sz="2800" b="1" dirty="0" smtClean="0">
                <a:ln>
                  <a:solidFill>
                    <a:schemeClr val="accent3">
                      <a:lumMod val="75000"/>
                    </a:schemeClr>
                  </a:solidFill>
                </a:ln>
                <a:solidFill>
                  <a:schemeClr val="accent3">
                    <a:lumMod val="50000"/>
                  </a:schemeClr>
                </a:solidFill>
                <a:latin typeface="Arial" pitchFamily="34" charset="0"/>
              </a:rPr>
              <a:t>Community-Based Dietary Salt Intervention for Hypertension Prevention</a:t>
            </a:r>
            <a:endParaRPr lang="en-US" sz="2800" b="1" dirty="0">
              <a:ln>
                <a:solidFill>
                  <a:schemeClr val="accent3">
                    <a:lumMod val="75000"/>
                  </a:schemeClr>
                </a:solidFill>
              </a:ln>
              <a:solidFill>
                <a:schemeClr val="accent3">
                  <a:lumMod val="50000"/>
                </a:schemeClr>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054" name="Text Box 17"/>
          <p:cNvSpPr txBox="1">
            <a:spLocks noChangeArrowheads="1"/>
          </p:cNvSpPr>
          <p:nvPr/>
        </p:nvSpPr>
        <p:spPr bwMode="auto">
          <a:xfrm>
            <a:off x="152400" y="0"/>
            <a:ext cx="8763000" cy="1311275"/>
          </a:xfrm>
          <a:prstGeom prst="rect">
            <a:avLst/>
          </a:prstGeom>
          <a:noFill/>
          <a:ln w="9525">
            <a:noFill/>
            <a:miter lim="800000"/>
            <a:headEnd/>
            <a:tailEnd/>
          </a:ln>
        </p:spPr>
        <p:txBody>
          <a:bodyPr>
            <a:spAutoFit/>
          </a:bodyPr>
          <a:lstStyle/>
          <a:p>
            <a:pPr algn="ctr" eaLnBrk="0" hangingPunct="0">
              <a:spcBef>
                <a:spcPct val="50000"/>
              </a:spcBef>
            </a:pPr>
            <a:r>
              <a:rPr lang="en-GB" sz="4000" b="1" dirty="0">
                <a:solidFill>
                  <a:schemeClr val="tx1">
                    <a:lumMod val="50000"/>
                  </a:schemeClr>
                </a:solidFill>
              </a:rPr>
              <a:t>Hypertension Detection, Control and Management by locality</a:t>
            </a:r>
            <a:endParaRPr lang="en-US" sz="4000" b="1" dirty="0">
              <a:solidFill>
                <a:schemeClr val="tx1">
                  <a:lumMod val="50000"/>
                </a:schemeClr>
              </a:solidFill>
            </a:endParaRPr>
          </a:p>
        </p:txBody>
      </p:sp>
      <p:sp>
        <p:nvSpPr>
          <p:cNvPr id="8" name="Text Box 4"/>
          <p:cNvSpPr txBox="1">
            <a:spLocks noChangeArrowheads="1"/>
          </p:cNvSpPr>
          <p:nvPr/>
        </p:nvSpPr>
        <p:spPr bwMode="auto">
          <a:xfrm>
            <a:off x="381000" y="3562350"/>
            <a:ext cx="409575" cy="396875"/>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a:t>
            </a:r>
            <a:endParaRPr lang="en-GB" sz="2000" dirty="0">
              <a:solidFill>
                <a:srgbClr val="008000"/>
              </a:solidFill>
            </a:endParaRPr>
          </a:p>
        </p:txBody>
      </p:sp>
      <p:grpSp>
        <p:nvGrpSpPr>
          <p:cNvPr id="2" name="Group 5"/>
          <p:cNvGrpSpPr>
            <a:grpSpLocks/>
          </p:cNvGrpSpPr>
          <p:nvPr/>
        </p:nvGrpSpPr>
        <p:grpSpPr bwMode="auto">
          <a:xfrm>
            <a:off x="453154" y="1122364"/>
            <a:ext cx="8472361" cy="5116596"/>
            <a:chOff x="271" y="707"/>
            <a:chExt cx="5466" cy="3506"/>
          </a:xfrm>
        </p:grpSpPr>
        <p:graphicFrame>
          <p:nvGraphicFramePr>
            <p:cNvPr id="26" name="Object 2"/>
            <p:cNvGraphicFramePr>
              <a:graphicFrameLocks noChangeAspect="1"/>
            </p:cNvGraphicFramePr>
            <p:nvPr/>
          </p:nvGraphicFramePr>
          <p:xfrm>
            <a:off x="271" y="707"/>
            <a:ext cx="5466" cy="3438"/>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7"/>
            <p:cNvGrpSpPr>
              <a:grpSpLocks/>
            </p:cNvGrpSpPr>
            <p:nvPr/>
          </p:nvGrpSpPr>
          <p:grpSpPr bwMode="auto">
            <a:xfrm>
              <a:off x="3113" y="1000"/>
              <a:ext cx="2227" cy="657"/>
              <a:chOff x="3113" y="1000"/>
              <a:chExt cx="2227" cy="657"/>
            </a:xfrm>
          </p:grpSpPr>
          <p:sp>
            <p:nvSpPr>
              <p:cNvPr id="17" name="Rectangle 8"/>
              <p:cNvSpPr>
                <a:spLocks noChangeArrowheads="1"/>
              </p:cNvSpPr>
              <p:nvPr/>
            </p:nvSpPr>
            <p:spPr bwMode="auto">
              <a:xfrm>
                <a:off x="3113" y="1005"/>
                <a:ext cx="318" cy="274"/>
              </a:xfrm>
              <a:prstGeom prst="rect">
                <a:avLst/>
              </a:prstGeom>
              <a:solidFill>
                <a:srgbClr val="00B0F0"/>
              </a:solidFill>
              <a:ln w="9525">
                <a:solidFill>
                  <a:schemeClr val="tx1"/>
                </a:solidFill>
                <a:miter lim="800000"/>
                <a:headEnd/>
                <a:tailEnd/>
              </a:ln>
              <a:effectLst/>
            </p:spPr>
            <p:txBody>
              <a:bodyPr wrap="none" anchor="ctr"/>
              <a:lstStyle/>
              <a:p>
                <a:pPr>
                  <a:defRPr/>
                </a:pPr>
                <a:endParaRPr lang="en-GB" sz="1800" dirty="0"/>
              </a:p>
            </p:txBody>
          </p:sp>
          <p:sp>
            <p:nvSpPr>
              <p:cNvPr id="18" name="Rectangle 9"/>
              <p:cNvSpPr>
                <a:spLocks noChangeArrowheads="1"/>
              </p:cNvSpPr>
              <p:nvPr/>
            </p:nvSpPr>
            <p:spPr bwMode="auto">
              <a:xfrm>
                <a:off x="3113" y="1383"/>
                <a:ext cx="318" cy="274"/>
              </a:xfrm>
              <a:prstGeom prst="rect">
                <a:avLst/>
              </a:prstGeom>
              <a:solidFill>
                <a:srgbClr val="002060"/>
              </a:solidFill>
              <a:ln w="9525">
                <a:solidFill>
                  <a:schemeClr val="tx1"/>
                </a:solidFill>
                <a:miter lim="800000"/>
                <a:headEnd/>
                <a:tailEnd/>
              </a:ln>
              <a:effectLst/>
            </p:spPr>
            <p:txBody>
              <a:bodyPr wrap="none" anchor="ctr"/>
              <a:lstStyle/>
              <a:p>
                <a:pPr>
                  <a:defRPr/>
                </a:pPr>
                <a:endParaRPr lang="en-GB" sz="1800" dirty="0">
                  <a:solidFill>
                    <a:srgbClr val="002060"/>
                  </a:solidFill>
                </a:endParaRPr>
              </a:p>
            </p:txBody>
          </p:sp>
          <p:sp>
            <p:nvSpPr>
              <p:cNvPr id="19" name="Text Box 10"/>
              <p:cNvSpPr txBox="1">
                <a:spLocks noChangeArrowheads="1"/>
              </p:cNvSpPr>
              <p:nvPr/>
            </p:nvSpPr>
            <p:spPr bwMode="auto">
              <a:xfrm>
                <a:off x="3433" y="1000"/>
                <a:ext cx="1378"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Rural (n=481)</a:t>
                </a:r>
                <a:endParaRPr lang="en-GB" sz="2000" b="1" dirty="0">
                  <a:solidFill>
                    <a:schemeClr val="bg1"/>
                  </a:solidFill>
                </a:endParaRPr>
              </a:p>
            </p:txBody>
          </p:sp>
          <p:sp>
            <p:nvSpPr>
              <p:cNvPr id="20" name="Text Box 11"/>
              <p:cNvSpPr txBox="1">
                <a:spLocks noChangeArrowheads="1"/>
              </p:cNvSpPr>
              <p:nvPr/>
            </p:nvSpPr>
            <p:spPr bwMode="auto">
              <a:xfrm>
                <a:off x="3431" y="1383"/>
                <a:ext cx="1909"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Semi-urban (n=532)</a:t>
                </a:r>
                <a:endParaRPr lang="en-GB" sz="2000" b="1" dirty="0">
                  <a:solidFill>
                    <a:srgbClr val="008000"/>
                  </a:solidFill>
                </a:endParaRPr>
              </a:p>
            </p:txBody>
          </p:sp>
        </p:grpSp>
        <p:grpSp>
          <p:nvGrpSpPr>
            <p:cNvPr id="4" name="Group 12"/>
            <p:cNvGrpSpPr>
              <a:grpSpLocks/>
            </p:cNvGrpSpPr>
            <p:nvPr/>
          </p:nvGrpSpPr>
          <p:grpSpPr bwMode="auto">
            <a:xfrm>
              <a:off x="622" y="3963"/>
              <a:ext cx="4666" cy="250"/>
              <a:chOff x="622" y="3963"/>
              <a:chExt cx="4666" cy="250"/>
            </a:xfrm>
          </p:grpSpPr>
          <p:sp>
            <p:nvSpPr>
              <p:cNvPr id="13" name="Text Box 13"/>
              <p:cNvSpPr txBox="1">
                <a:spLocks noChangeArrowheads="1"/>
              </p:cNvSpPr>
              <p:nvPr/>
            </p:nvSpPr>
            <p:spPr bwMode="auto">
              <a:xfrm>
                <a:off x="2054" y="3963"/>
                <a:ext cx="1114"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Detected</a:t>
                </a:r>
                <a:endParaRPr lang="en-GB" sz="2000" dirty="0">
                  <a:solidFill>
                    <a:srgbClr val="009900"/>
                  </a:solidFill>
                </a:endParaRPr>
              </a:p>
            </p:txBody>
          </p:sp>
          <p:sp>
            <p:nvSpPr>
              <p:cNvPr id="14" name="Text Box 14"/>
              <p:cNvSpPr txBox="1">
                <a:spLocks noChangeArrowheads="1"/>
              </p:cNvSpPr>
              <p:nvPr/>
            </p:nvSpPr>
            <p:spPr bwMode="auto">
              <a:xfrm>
                <a:off x="3220" y="3963"/>
                <a:ext cx="902"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Treated</a:t>
                </a:r>
                <a:endParaRPr lang="en-GB" sz="2000" dirty="0">
                  <a:solidFill>
                    <a:srgbClr val="009900"/>
                  </a:solidFill>
                </a:endParaRPr>
              </a:p>
            </p:txBody>
          </p:sp>
          <p:sp>
            <p:nvSpPr>
              <p:cNvPr id="15" name="Text Box 15"/>
              <p:cNvSpPr txBox="1">
                <a:spLocks noChangeArrowheads="1"/>
              </p:cNvSpPr>
              <p:nvPr/>
            </p:nvSpPr>
            <p:spPr bwMode="auto">
              <a:xfrm>
                <a:off x="4176" y="3963"/>
                <a:ext cx="1112"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rPr>
                  <a:t>Controlled</a:t>
                </a:r>
                <a:endParaRPr lang="en-GB" sz="2000" dirty="0">
                  <a:solidFill>
                    <a:srgbClr val="009900"/>
                  </a:solidFill>
                </a:endParaRPr>
              </a:p>
            </p:txBody>
          </p:sp>
          <p:sp>
            <p:nvSpPr>
              <p:cNvPr id="16" name="Text Box 16"/>
              <p:cNvSpPr txBox="1">
                <a:spLocks noChangeArrowheads="1"/>
              </p:cNvSpPr>
              <p:nvPr/>
            </p:nvSpPr>
            <p:spPr bwMode="auto">
              <a:xfrm>
                <a:off x="622" y="3963"/>
                <a:ext cx="1379" cy="250"/>
              </a:xfrm>
              <a:prstGeom prst="rect">
                <a:avLst/>
              </a:prstGeom>
              <a:noFill/>
              <a:ln w="9525">
                <a:noFill/>
                <a:miter lim="800000"/>
                <a:headEnd/>
                <a:tailEnd/>
              </a:ln>
            </p:spPr>
            <p:txBody>
              <a:bodyPr>
                <a:spAutoFit/>
              </a:bodyPr>
              <a:lstStyle/>
              <a:p>
                <a:pPr eaLnBrk="0" hangingPunct="0">
                  <a:spcBef>
                    <a:spcPct val="50000"/>
                  </a:spcBef>
                </a:pPr>
                <a:r>
                  <a:rPr lang="en-GB" sz="2000" dirty="0">
                    <a:solidFill>
                      <a:schemeClr val="bg1"/>
                    </a:solidFill>
                    <a:sym typeface="Symbol" charset="2"/>
                  </a:rPr>
                  <a:t></a:t>
                </a:r>
                <a:r>
                  <a:rPr lang="en-GB" sz="2000" dirty="0">
                    <a:solidFill>
                      <a:schemeClr val="bg1"/>
                    </a:solidFill>
                  </a:rPr>
                  <a:t>140and/or </a:t>
                </a:r>
                <a:r>
                  <a:rPr lang="en-GB" sz="2000" dirty="0">
                    <a:solidFill>
                      <a:schemeClr val="bg1"/>
                    </a:solidFill>
                    <a:sym typeface="Symbol" charset="2"/>
                  </a:rPr>
                  <a:t></a:t>
                </a:r>
                <a:r>
                  <a:rPr lang="en-GB" sz="2000" dirty="0">
                    <a:solidFill>
                      <a:schemeClr val="bg1"/>
                    </a:solidFill>
                  </a:rPr>
                  <a:t> 90</a:t>
                </a:r>
                <a:endParaRPr lang="en-GB" sz="2000" dirty="0">
                  <a:solidFill>
                    <a:srgbClr val="009900"/>
                  </a:solidFill>
                </a:endParaRPr>
              </a:p>
            </p:txBody>
          </p:sp>
        </p:grpSp>
      </p:grpSp>
      <p:sp>
        <p:nvSpPr>
          <p:cNvPr id="21" name="Text Box 17"/>
          <p:cNvSpPr txBox="1">
            <a:spLocks noChangeArrowheads="1"/>
          </p:cNvSpPr>
          <p:nvPr/>
        </p:nvSpPr>
        <p:spPr bwMode="auto">
          <a:xfrm>
            <a:off x="152400" y="0"/>
            <a:ext cx="8763000" cy="1311275"/>
          </a:xfrm>
          <a:prstGeom prst="rect">
            <a:avLst/>
          </a:prstGeom>
          <a:noFill/>
          <a:ln w="9525">
            <a:noFill/>
            <a:miter lim="800000"/>
            <a:headEnd/>
            <a:tailEnd/>
          </a:ln>
        </p:spPr>
        <p:txBody>
          <a:bodyPr>
            <a:spAutoFit/>
          </a:bodyPr>
          <a:lstStyle/>
          <a:p>
            <a:pPr algn="ctr" eaLnBrk="0" hangingPunct="0">
              <a:spcBef>
                <a:spcPct val="50000"/>
              </a:spcBef>
            </a:pPr>
            <a:r>
              <a:rPr lang="en-GB" sz="4000" b="1" dirty="0">
                <a:solidFill>
                  <a:schemeClr val="accent5">
                    <a:lumMod val="10000"/>
                  </a:schemeClr>
                </a:solidFill>
              </a:rPr>
              <a:t>Hypertension Detection, Control and Management by locality</a:t>
            </a:r>
            <a:endParaRPr lang="en-US" sz="4000" b="1" dirty="0">
              <a:solidFill>
                <a:schemeClr val="accent5">
                  <a:lumMod val="10000"/>
                </a:schemeClr>
              </a:solidFill>
            </a:endParaRPr>
          </a:p>
        </p:txBody>
      </p:sp>
      <p:sp>
        <p:nvSpPr>
          <p:cNvPr id="22" name="Text Box 18"/>
          <p:cNvSpPr txBox="1">
            <a:spLocks noChangeArrowheads="1"/>
          </p:cNvSpPr>
          <p:nvPr/>
        </p:nvSpPr>
        <p:spPr bwMode="auto">
          <a:xfrm>
            <a:off x="2057400" y="1476796"/>
            <a:ext cx="609600" cy="457200"/>
          </a:xfrm>
          <a:prstGeom prst="rect">
            <a:avLst/>
          </a:prstGeom>
          <a:noFill/>
          <a:ln w="9525">
            <a:noFill/>
            <a:miter lim="800000"/>
            <a:headEnd/>
            <a:tailEnd/>
          </a:ln>
        </p:spPr>
        <p:txBody>
          <a:bodyPr>
            <a:spAutoFit/>
          </a:bodyPr>
          <a:lstStyle/>
          <a:p>
            <a:pPr eaLnBrk="0" hangingPunct="0">
              <a:spcBef>
                <a:spcPct val="50000"/>
              </a:spcBef>
            </a:pPr>
            <a:r>
              <a:rPr lang="en-GB" sz="1800" b="1" dirty="0">
                <a:solidFill>
                  <a:schemeClr val="bg1"/>
                </a:solidFill>
              </a:rPr>
              <a:t>**</a:t>
            </a:r>
            <a:endParaRPr lang="en-GB" sz="1800" dirty="0">
              <a:solidFill>
                <a:schemeClr val="bg1"/>
              </a:solidFill>
            </a:endParaRPr>
          </a:p>
        </p:txBody>
      </p:sp>
      <p:sp>
        <p:nvSpPr>
          <p:cNvPr id="23" name="Text Box 19"/>
          <p:cNvSpPr txBox="1">
            <a:spLocks noChangeArrowheads="1"/>
          </p:cNvSpPr>
          <p:nvPr/>
        </p:nvSpPr>
        <p:spPr bwMode="auto">
          <a:xfrm>
            <a:off x="5334000" y="2842328"/>
            <a:ext cx="2971800" cy="457200"/>
          </a:xfrm>
          <a:prstGeom prst="rect">
            <a:avLst/>
          </a:prstGeom>
          <a:noFill/>
          <a:ln w="9525">
            <a:noFill/>
            <a:miter lim="800000"/>
            <a:headEnd/>
            <a:tailEnd/>
          </a:ln>
        </p:spPr>
        <p:txBody>
          <a:bodyPr>
            <a:spAutoFit/>
          </a:bodyPr>
          <a:lstStyle/>
          <a:p>
            <a:pPr eaLnBrk="0" hangingPunct="0">
              <a:spcBef>
                <a:spcPct val="50000"/>
              </a:spcBef>
            </a:pPr>
            <a:r>
              <a:rPr lang="en-GB" sz="1800" b="1" dirty="0">
                <a:solidFill>
                  <a:schemeClr val="bg1"/>
                </a:solidFill>
              </a:rPr>
              <a:t>**p&lt;0.001; *p&lt;0.01</a:t>
            </a:r>
            <a:endParaRPr lang="en-GB" sz="1800" dirty="0">
              <a:solidFill>
                <a:schemeClr val="bg1"/>
              </a:solidFill>
            </a:endParaRPr>
          </a:p>
        </p:txBody>
      </p:sp>
      <p:sp>
        <p:nvSpPr>
          <p:cNvPr id="24" name="Rectangle 20"/>
          <p:cNvSpPr>
            <a:spLocks noChangeArrowheads="1"/>
          </p:cNvSpPr>
          <p:nvPr/>
        </p:nvSpPr>
        <p:spPr bwMode="auto">
          <a:xfrm>
            <a:off x="3886200" y="2286000"/>
            <a:ext cx="336550" cy="457200"/>
          </a:xfrm>
          <a:prstGeom prst="rect">
            <a:avLst/>
          </a:prstGeom>
          <a:noFill/>
          <a:ln w="9525">
            <a:noFill/>
            <a:miter lim="800000"/>
            <a:headEnd/>
            <a:tailEnd/>
          </a:ln>
        </p:spPr>
        <p:txBody>
          <a:bodyPr wrap="none">
            <a:spAutoFit/>
          </a:bodyPr>
          <a:lstStyle/>
          <a:p>
            <a:pPr eaLnBrk="0" hangingPunct="0">
              <a:spcBef>
                <a:spcPct val="50000"/>
              </a:spcBef>
            </a:pPr>
            <a:r>
              <a:rPr lang="en-GB" sz="1800" b="1" dirty="0">
                <a:solidFill>
                  <a:schemeClr val="bg1"/>
                </a:solidFill>
              </a:rPr>
              <a:t>*</a:t>
            </a:r>
          </a:p>
        </p:txBody>
      </p:sp>
      <p:sp>
        <p:nvSpPr>
          <p:cNvPr id="25" name="Rectangle 21"/>
          <p:cNvSpPr>
            <a:spLocks noChangeArrowheads="1"/>
          </p:cNvSpPr>
          <p:nvPr/>
        </p:nvSpPr>
        <p:spPr bwMode="auto">
          <a:xfrm>
            <a:off x="5638800" y="3542964"/>
            <a:ext cx="336550" cy="457200"/>
          </a:xfrm>
          <a:prstGeom prst="rect">
            <a:avLst/>
          </a:prstGeom>
          <a:noFill/>
          <a:ln w="9525">
            <a:noFill/>
            <a:miter lim="800000"/>
            <a:headEnd/>
            <a:tailEnd/>
          </a:ln>
        </p:spPr>
        <p:txBody>
          <a:bodyPr wrap="none">
            <a:spAutoFit/>
          </a:bodyPr>
          <a:lstStyle/>
          <a:p>
            <a:pPr eaLnBrk="0" hangingPunct="0">
              <a:spcBef>
                <a:spcPct val="50000"/>
              </a:spcBef>
            </a:pPr>
            <a:r>
              <a:rPr lang="en-GB" sz="1800" b="1" dirty="0">
                <a:solidFill>
                  <a:schemeClr val="bg1"/>
                </a:solidFill>
              </a:rPr>
              <a:t>*</a:t>
            </a:r>
          </a:p>
        </p:txBody>
      </p:sp>
      <p:sp>
        <p:nvSpPr>
          <p:cNvPr id="27" name="TextBox 26"/>
          <p:cNvSpPr txBox="1"/>
          <p:nvPr/>
        </p:nvSpPr>
        <p:spPr>
          <a:xfrm>
            <a:off x="142844" y="6211693"/>
            <a:ext cx="1505540" cy="646331"/>
          </a:xfrm>
          <a:prstGeom prst="rect">
            <a:avLst/>
          </a:prstGeom>
          <a:solidFill>
            <a:schemeClr val="bg2">
              <a:lumMod val="60000"/>
              <a:lumOff val="40000"/>
            </a:schemeClr>
          </a:solidFill>
        </p:spPr>
        <p:txBody>
          <a:bodyPr wrap="none" rtlCol="0">
            <a:spAutoFit/>
          </a:bodyPr>
          <a:lstStyle/>
          <a:p>
            <a:r>
              <a:rPr lang="en-GB" dirty="0" smtClean="0">
                <a:solidFill>
                  <a:schemeClr val="bg2">
                    <a:lumMod val="60000"/>
                    <a:lumOff val="40000"/>
                  </a:schemeClr>
                </a:solidFill>
              </a:rPr>
              <a:t>Hghghgghgh</a:t>
            </a:r>
          </a:p>
          <a:p>
            <a:r>
              <a:rPr lang="en-GB" dirty="0" smtClean="0">
                <a:solidFill>
                  <a:schemeClr val="bg2">
                    <a:lumMod val="60000"/>
                    <a:lumOff val="40000"/>
                  </a:schemeClr>
                </a:solidFill>
              </a:rPr>
              <a:t>Gjggj</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1"/>
          <p:cNvPicPr>
            <a:picLocks noChangeAspect="1" noChangeArrowheads="1"/>
          </p:cNvPicPr>
          <p:nvPr/>
        </p:nvPicPr>
        <p:blipFill>
          <a:blip r:embed="rId2" cstate="print"/>
          <a:srcRect/>
          <a:stretch>
            <a:fillRect/>
          </a:stretch>
        </p:blipFill>
        <p:spPr bwMode="auto">
          <a:xfrm>
            <a:off x="85670" y="928670"/>
            <a:ext cx="8988918" cy="2643206"/>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8012" y="4000504"/>
            <a:ext cx="9160020" cy="2143140"/>
          </a:xfrm>
          <a:prstGeom prst="rect">
            <a:avLst/>
          </a:prstGeom>
          <a:noFill/>
          <a:ln w="9525">
            <a:noFill/>
            <a:miter lim="800000"/>
            <a:headEnd/>
            <a:tailEnd/>
          </a:ln>
          <a:effectLst/>
        </p:spPr>
      </p:pic>
    </p:spTree>
    <p:extLst>
      <p:ext uri="{BB962C8B-B14F-4D97-AF65-F5344CB8AC3E}">
        <p14:creationId xmlns:p14="http://schemas.microsoft.com/office/powerpoint/2010/main" val="305815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Publications</a:t>
            </a:r>
            <a:endParaRPr lang="en-GB" dirty="0"/>
          </a:p>
        </p:txBody>
      </p:sp>
      <p:sp>
        <p:nvSpPr>
          <p:cNvPr id="3" name="Content Placeholder 2"/>
          <p:cNvSpPr>
            <a:spLocks noGrp="1"/>
          </p:cNvSpPr>
          <p:nvPr>
            <p:ph idx="1"/>
          </p:nvPr>
        </p:nvSpPr>
        <p:spPr/>
        <p:txBody>
          <a:bodyPr/>
          <a:lstStyle/>
          <a:p>
            <a:r>
              <a:rPr lang="en-GB" dirty="0" smtClean="0"/>
              <a:t>Total: 22</a:t>
            </a:r>
          </a:p>
          <a:p>
            <a:r>
              <a:rPr lang="en-GB" dirty="0" smtClean="0"/>
              <a:t>Investigators	Ghana: 	46		UK:	63</a:t>
            </a:r>
            <a:endParaRPr lang="en-GB" dirty="0"/>
          </a:p>
        </p:txBody>
      </p:sp>
    </p:spTree>
    <p:extLst>
      <p:ext uri="{BB962C8B-B14F-4D97-AF65-F5344CB8AC3E}">
        <p14:creationId xmlns:p14="http://schemas.microsoft.com/office/powerpoint/2010/main" val="928067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3356992"/>
            <a:ext cx="4567238" cy="1143000"/>
          </a:xfrm>
        </p:spPr>
        <p:txBody>
          <a:bodyPr/>
          <a:lstStyle/>
          <a:p>
            <a:pPr algn="ctr"/>
            <a:r>
              <a:rPr lang="en-US" sz="2000" dirty="0">
                <a:solidFill>
                  <a:schemeClr val="accent1"/>
                </a:solidFill>
              </a:rPr>
              <a:t>Task Shifting and Blood Pressure Control in Ghana:</a:t>
            </a:r>
            <a:br>
              <a:rPr lang="en-US" sz="2000" dirty="0">
                <a:solidFill>
                  <a:schemeClr val="accent1"/>
                </a:solidFill>
              </a:rPr>
            </a:br>
            <a:r>
              <a:rPr lang="en-US" sz="2000" dirty="0">
                <a:solidFill>
                  <a:schemeClr val="accent1"/>
                </a:solidFill>
              </a:rPr>
              <a:t> A Cluster Randomized </a:t>
            </a:r>
            <a:r>
              <a:rPr lang="en-US" sz="2000" dirty="0" smtClean="0">
                <a:solidFill>
                  <a:schemeClr val="accent1"/>
                </a:solidFill>
              </a:rPr>
              <a:t>Trial</a:t>
            </a:r>
            <a:br>
              <a:rPr lang="en-US" sz="2000" dirty="0" smtClean="0">
                <a:solidFill>
                  <a:schemeClr val="accent1"/>
                </a:solidFill>
              </a:rPr>
            </a:br>
            <a:r>
              <a:rPr lang="en-US" sz="2000" dirty="0">
                <a:solidFill>
                  <a:schemeClr val="accent1"/>
                </a:solidFill>
              </a:rPr>
              <a:t/>
            </a:r>
            <a:br>
              <a:rPr lang="en-US" sz="2000" dirty="0">
                <a:solidFill>
                  <a:schemeClr val="accent1"/>
                </a:solidFill>
              </a:rPr>
            </a:br>
            <a:r>
              <a:rPr lang="en-US" sz="2000" dirty="0" smtClean="0">
                <a:solidFill>
                  <a:schemeClr val="accent1"/>
                </a:solidFill>
              </a:rPr>
              <a:t/>
            </a:r>
            <a:br>
              <a:rPr lang="en-US" sz="2000" dirty="0" smtClean="0">
                <a:solidFill>
                  <a:schemeClr val="accent1"/>
                </a:solidFill>
              </a:rPr>
            </a:br>
            <a:r>
              <a:rPr lang="en-US" sz="2000" dirty="0">
                <a:solidFill>
                  <a:schemeClr val="accent1"/>
                </a:solidFill>
              </a:rPr>
              <a:t/>
            </a:r>
            <a:br>
              <a:rPr lang="en-US" sz="2000" dirty="0">
                <a:solidFill>
                  <a:schemeClr val="accent1"/>
                </a:solidFill>
              </a:rPr>
            </a:br>
            <a:endParaRPr lang="en-US" sz="2000" dirty="0"/>
          </a:p>
        </p:txBody>
      </p:sp>
      <p:sp>
        <p:nvSpPr>
          <p:cNvPr id="2051" name="Rectangle 3"/>
          <p:cNvSpPr>
            <a:spLocks noGrp="1" noChangeArrowheads="1"/>
          </p:cNvSpPr>
          <p:nvPr>
            <p:ph type="subTitle" idx="1"/>
          </p:nvPr>
        </p:nvSpPr>
        <p:spPr>
          <a:xfrm>
            <a:off x="395536" y="4509120"/>
            <a:ext cx="5410200" cy="2209799"/>
          </a:xfrm>
        </p:spPr>
        <p:txBody>
          <a:bodyPr/>
          <a:lstStyle/>
          <a:p>
            <a:endParaRPr lang="en-US" b="1" dirty="0" smtClean="0"/>
          </a:p>
          <a:p>
            <a:r>
              <a:rPr lang="en-US" sz="1800" b="1" dirty="0" smtClean="0"/>
              <a:t>Investigators: Gbenga Ogedegbe, MD, MPH, MS; Jacob Plange-Rhule, MD; Richard Cooper, MD</a:t>
            </a:r>
          </a:p>
          <a:p>
            <a:endParaRPr lang="en-US" b="1" dirty="0"/>
          </a:p>
          <a:p>
            <a:r>
              <a:rPr lang="en-US" sz="1400" b="1" dirty="0" smtClean="0"/>
              <a:t>NIH/ NHLBI 1U01HL114198-01</a:t>
            </a:r>
          </a:p>
          <a:p>
            <a:endParaRPr lang="en-US" sz="1400" b="1" dirty="0" smtClean="0"/>
          </a:p>
          <a:p>
            <a:endParaRPr lang="en-US" b="1" dirty="0" smtClean="0"/>
          </a:p>
          <a:p>
            <a:r>
              <a:rPr lang="en-US" b="1" dirty="0" smtClean="0"/>
              <a:t> </a:t>
            </a:r>
          </a:p>
          <a:p>
            <a:endParaRPr lang="en-US" b="1" dirty="0"/>
          </a:p>
          <a:p>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txBox="1">
            <a:spLocks/>
          </p:cNvSpPr>
          <p:nvPr/>
        </p:nvSpPr>
        <p:spPr bwMode="auto">
          <a:xfrm>
            <a:off x="304800" y="-714404"/>
            <a:ext cx="8229600" cy="1143000"/>
          </a:xfrm>
          <a:prstGeom prst="rect">
            <a:avLst/>
          </a:prstGeom>
          <a:noFill/>
          <a:ln w="9525">
            <a:noFill/>
            <a:miter lim="800000"/>
            <a:headEnd/>
            <a:tailEnd/>
          </a:ln>
        </p:spPr>
        <p:txBody>
          <a:bodyPr anchor="ctr"/>
          <a:lstStyle/>
          <a:p>
            <a:pPr algn="ctr"/>
            <a:r>
              <a:rPr lang="en-US" sz="4400" dirty="0">
                <a:solidFill>
                  <a:schemeClr val="accent1"/>
                </a:solidFill>
                <a:latin typeface="Calibri" charset="0"/>
              </a:rPr>
              <a:t/>
            </a:r>
            <a:br>
              <a:rPr lang="en-US" sz="4400" dirty="0">
                <a:solidFill>
                  <a:schemeClr val="accent1"/>
                </a:solidFill>
                <a:latin typeface="Calibri" charset="0"/>
              </a:rPr>
            </a:br>
            <a:endParaRPr lang="en-US" sz="4400" dirty="0">
              <a:solidFill>
                <a:schemeClr val="accent1"/>
              </a:solidFill>
              <a:latin typeface="Calibri" charset="0"/>
            </a:endParaRPr>
          </a:p>
          <a:p>
            <a:pPr algn="ctr"/>
            <a:r>
              <a:rPr lang="en-US" sz="4400" dirty="0">
                <a:solidFill>
                  <a:schemeClr val="tx2"/>
                </a:solidFill>
                <a:latin typeface="Calibri" charset="0"/>
              </a:rPr>
              <a:t>STUDY RATIONALE</a:t>
            </a:r>
          </a:p>
        </p:txBody>
      </p:sp>
      <p:sp>
        <p:nvSpPr>
          <p:cNvPr id="11267" name="Content Placeholder 10"/>
          <p:cNvSpPr>
            <a:spLocks noGrp="1"/>
          </p:cNvSpPr>
          <p:nvPr>
            <p:ph idx="1"/>
          </p:nvPr>
        </p:nvSpPr>
        <p:spPr>
          <a:xfrm>
            <a:off x="549275" y="1000108"/>
            <a:ext cx="8042275" cy="5248292"/>
          </a:xfrm>
        </p:spPr>
        <p:txBody>
          <a:bodyPr/>
          <a:lstStyle/>
          <a:p>
            <a:pPr eaLnBrk="1" hangingPunct="1">
              <a:lnSpc>
                <a:spcPct val="90000"/>
              </a:lnSpc>
              <a:spcBef>
                <a:spcPct val="20000"/>
              </a:spcBef>
              <a:buClr>
                <a:srgbClr val="7F7F7F"/>
              </a:buClr>
              <a:buFont typeface="Arial" charset="0"/>
              <a:buNone/>
            </a:pPr>
            <a:r>
              <a:rPr lang="en-US" sz="2600" dirty="0" smtClean="0">
                <a:solidFill>
                  <a:srgbClr val="404040"/>
                </a:solidFill>
              </a:rPr>
              <a:t>Epidemic of </a:t>
            </a:r>
            <a:r>
              <a:rPr lang="en-US" sz="2600" b="1" dirty="0" smtClean="0">
                <a:solidFill>
                  <a:srgbClr val="404040"/>
                </a:solidFill>
              </a:rPr>
              <a:t>cardiovascular diseases </a:t>
            </a:r>
            <a:r>
              <a:rPr lang="en-US" sz="2600" dirty="0" smtClean="0">
                <a:solidFill>
                  <a:srgbClr val="404040"/>
                </a:solidFill>
              </a:rPr>
              <a:t>(CVD) in countries in sub-Saharan Africa (SSA).</a:t>
            </a:r>
            <a:r>
              <a:rPr lang="en-US" sz="2600" b="1" dirty="0" smtClean="0">
                <a:solidFill>
                  <a:srgbClr val="404040"/>
                </a:solidFill>
              </a:rPr>
              <a:t> </a:t>
            </a:r>
          </a:p>
          <a:p>
            <a:pPr lvl="1" eaLnBrk="1" hangingPunct="1">
              <a:lnSpc>
                <a:spcPct val="90000"/>
              </a:lnSpc>
              <a:spcBef>
                <a:spcPct val="20000"/>
              </a:spcBef>
              <a:buClr>
                <a:srgbClr val="262626"/>
              </a:buClr>
              <a:buFont typeface="Arial" charset="0"/>
              <a:buChar char="•"/>
            </a:pPr>
            <a:r>
              <a:rPr lang="en-US" sz="2600" dirty="0" smtClean="0">
                <a:solidFill>
                  <a:srgbClr val="404040"/>
                </a:solidFill>
              </a:rPr>
              <a:t>SSA bears 24% of the global disease burden but only 3% of the global health workforce.</a:t>
            </a:r>
            <a:r>
              <a:rPr lang="en-US" sz="2600" baseline="30000" dirty="0" smtClean="0">
                <a:solidFill>
                  <a:srgbClr val="404040"/>
                </a:solidFill>
              </a:rPr>
              <a:t>1</a:t>
            </a:r>
            <a:r>
              <a:rPr lang="en-US" sz="2600" dirty="0" smtClean="0">
                <a:solidFill>
                  <a:srgbClr val="404040"/>
                </a:solidFill>
              </a:rPr>
              <a:t> </a:t>
            </a:r>
          </a:p>
          <a:p>
            <a:pPr lvl="1" eaLnBrk="1" hangingPunct="1">
              <a:lnSpc>
                <a:spcPct val="90000"/>
              </a:lnSpc>
              <a:spcBef>
                <a:spcPct val="20000"/>
              </a:spcBef>
              <a:buClr>
                <a:srgbClr val="262626"/>
              </a:buClr>
              <a:buFont typeface="Arial" charset="0"/>
              <a:buChar char="•"/>
            </a:pPr>
            <a:r>
              <a:rPr lang="en-US" sz="2600" dirty="0" smtClean="0">
                <a:solidFill>
                  <a:srgbClr val="404040"/>
                </a:solidFill>
              </a:rPr>
              <a:t> 75% of deaths in SSA will be attributable to </a:t>
            </a:r>
            <a:r>
              <a:rPr lang="en-US" sz="2600" b="1" dirty="0" smtClean="0">
                <a:solidFill>
                  <a:srgbClr val="404040"/>
                </a:solidFill>
              </a:rPr>
              <a:t>hypertension</a:t>
            </a:r>
            <a:r>
              <a:rPr lang="en-US" sz="2600" dirty="0" smtClean="0">
                <a:solidFill>
                  <a:srgbClr val="404040"/>
                </a:solidFill>
              </a:rPr>
              <a:t> by 2020.</a:t>
            </a:r>
            <a:r>
              <a:rPr lang="en-US" sz="2600" baseline="30000" dirty="0" smtClean="0">
                <a:solidFill>
                  <a:srgbClr val="404040"/>
                </a:solidFill>
              </a:rPr>
              <a:t>2</a:t>
            </a:r>
          </a:p>
          <a:p>
            <a:pPr lvl="1" eaLnBrk="1" hangingPunct="1">
              <a:lnSpc>
                <a:spcPct val="90000"/>
              </a:lnSpc>
              <a:spcBef>
                <a:spcPct val="20000"/>
              </a:spcBef>
              <a:buClr>
                <a:srgbClr val="262626"/>
              </a:buClr>
              <a:buFont typeface="Arial" charset="0"/>
              <a:buChar char="•"/>
            </a:pPr>
            <a:r>
              <a:rPr lang="en-US" sz="2600" dirty="0" smtClean="0">
                <a:solidFill>
                  <a:srgbClr val="404040"/>
                </a:solidFill>
              </a:rPr>
              <a:t>Blood pressure (BP) control is essential in reducing hypertension-related morbidity and mortality.</a:t>
            </a:r>
          </a:p>
          <a:p>
            <a:pPr lvl="1" eaLnBrk="1" hangingPunct="1">
              <a:lnSpc>
                <a:spcPct val="90000"/>
              </a:lnSpc>
              <a:spcBef>
                <a:spcPct val="20000"/>
              </a:spcBef>
              <a:buClr>
                <a:srgbClr val="262626"/>
              </a:buClr>
              <a:buFont typeface="Arial" charset="0"/>
              <a:buChar char="•"/>
            </a:pPr>
            <a:r>
              <a:rPr lang="en-US" sz="2600" dirty="0" smtClean="0">
                <a:solidFill>
                  <a:srgbClr val="404040"/>
                </a:solidFill>
              </a:rPr>
              <a:t>Poor prevention due to socioeconomic barriers, lack of insurance coverage, uncoordinated care, and </a:t>
            </a:r>
            <a:r>
              <a:rPr lang="en-US" sz="2600" b="1" dirty="0" smtClean="0">
                <a:solidFill>
                  <a:srgbClr val="404040"/>
                </a:solidFill>
              </a:rPr>
              <a:t>shortage of physicians</a:t>
            </a:r>
            <a:r>
              <a:rPr lang="en-US" sz="2600" dirty="0" smtClean="0">
                <a:solidFill>
                  <a:srgbClr val="404040"/>
                </a:solidFill>
              </a:rPr>
              <a:t>.</a:t>
            </a:r>
          </a:p>
          <a:p>
            <a:pPr lvl="1">
              <a:lnSpc>
                <a:spcPct val="90000"/>
              </a:lnSpc>
              <a:spcBef>
                <a:spcPct val="20000"/>
              </a:spcBef>
              <a:buClr>
                <a:srgbClr val="262626"/>
              </a:buClr>
              <a:buFont typeface="Arial" charset="0"/>
              <a:buChar char="•"/>
            </a:pPr>
            <a:r>
              <a:rPr lang="en-US" sz="2600" b="1" dirty="0" smtClean="0">
                <a:solidFill>
                  <a:srgbClr val="595959"/>
                </a:solidFill>
                <a:latin typeface="Calibri" charset="0"/>
              </a:rPr>
              <a:t>Task-shifting </a:t>
            </a:r>
            <a:r>
              <a:rPr lang="en-US" sz="2600" dirty="0" smtClean="0">
                <a:solidFill>
                  <a:srgbClr val="595959"/>
                </a:solidFill>
                <a:latin typeface="Calibri" charset="0"/>
              </a:rPr>
              <a:t>of primary care duties from            physicians to non-physician health care providers</a:t>
            </a:r>
            <a:endParaRPr lang="en-US" sz="2600" dirty="0" smtClean="0">
              <a:solidFill>
                <a:srgbClr val="404040"/>
              </a:solidFill>
            </a:endParaRPr>
          </a:p>
          <a:p>
            <a:pPr lvl="1" algn="ctr" eaLnBrk="1" hangingPunct="1">
              <a:lnSpc>
                <a:spcPct val="90000"/>
              </a:lnSpc>
              <a:spcBef>
                <a:spcPct val="20000"/>
              </a:spcBef>
              <a:buClr>
                <a:srgbClr val="262626"/>
              </a:buClr>
              <a:buFont typeface="Wingdings 2" charset="2"/>
              <a:buNone/>
            </a:pPr>
            <a:r>
              <a:rPr lang="en-US" sz="900" dirty="0" smtClean="0"/>
              <a:t>                              </a:t>
            </a:r>
          </a:p>
          <a:p>
            <a:pPr lvl="1" algn="ctr" eaLnBrk="1" hangingPunct="1">
              <a:lnSpc>
                <a:spcPct val="90000"/>
              </a:lnSpc>
              <a:spcBef>
                <a:spcPct val="20000"/>
              </a:spcBef>
              <a:buClr>
                <a:srgbClr val="262626"/>
              </a:buClr>
              <a:buFont typeface="Wingdings 2" charset="2"/>
              <a:buNone/>
            </a:pPr>
            <a:r>
              <a:rPr lang="en-US" sz="800" dirty="0" smtClean="0"/>
              <a:t>					   1. Anangwe SC, et al.  </a:t>
            </a:r>
            <a:r>
              <a:rPr lang="en-US" sz="800" u="sng" dirty="0" smtClean="0">
                <a:hlinkClick r:id="rId3" tooltip="International journal of environmental research and public health."/>
              </a:rPr>
              <a:t>Int J Environ Res Public Health.</a:t>
            </a:r>
            <a:r>
              <a:rPr lang="en-US" sz="800" dirty="0" smtClean="0"/>
              <a:t> 2007 Jun;4(2):93-100.</a:t>
            </a:r>
          </a:p>
          <a:p>
            <a:pPr lvl="1" algn="ctr" eaLnBrk="1" hangingPunct="1">
              <a:lnSpc>
                <a:spcPct val="90000"/>
              </a:lnSpc>
              <a:spcBef>
                <a:spcPct val="20000"/>
              </a:spcBef>
              <a:buClr>
                <a:srgbClr val="262626"/>
              </a:buClr>
              <a:buFont typeface="Wingdings 2" charset="2"/>
              <a:buNone/>
            </a:pPr>
            <a:r>
              <a:rPr lang="en-US" sz="800" dirty="0" smtClean="0"/>
              <a:t>                     </a:t>
            </a:r>
          </a:p>
          <a:p>
            <a:pPr lvl="1" algn="ctr" eaLnBrk="1" hangingPunct="1">
              <a:lnSpc>
                <a:spcPct val="90000"/>
              </a:lnSpc>
              <a:spcBef>
                <a:spcPct val="20000"/>
              </a:spcBef>
              <a:buClr>
                <a:srgbClr val="262626"/>
              </a:buClr>
              <a:buFont typeface="Wingdings 2" charset="2"/>
              <a:buNone/>
            </a:pPr>
            <a:r>
              <a:rPr lang="en-US" sz="800" dirty="0" smtClean="0"/>
              <a:t>      				       2. Kearney PM, et al.  Lancet 365: 217-223.</a:t>
            </a:r>
          </a:p>
          <a:p>
            <a:pPr lvl="1" algn="ctr" eaLnBrk="1" hangingPunct="1">
              <a:lnSpc>
                <a:spcPct val="90000"/>
              </a:lnSpc>
              <a:spcBef>
                <a:spcPct val="20000"/>
              </a:spcBef>
              <a:buClr>
                <a:srgbClr val="262626"/>
              </a:buClr>
              <a:buFont typeface="Arial" charset="0"/>
              <a:buNone/>
            </a:pPr>
            <a:endParaRPr lang="en-US" sz="2600" dirty="0" smtClean="0">
              <a:solidFill>
                <a:srgbClr val="404040"/>
              </a:solidFill>
            </a:endParaRPr>
          </a:p>
          <a:p>
            <a:pPr lvl="1" algn="ctr" eaLnBrk="1" hangingPunct="1">
              <a:lnSpc>
                <a:spcPct val="90000"/>
              </a:lnSpc>
              <a:spcBef>
                <a:spcPct val="20000"/>
              </a:spcBef>
              <a:buClr>
                <a:srgbClr val="262626"/>
              </a:buClr>
              <a:buFont typeface="Arial" charset="0"/>
              <a:buNone/>
            </a:pPr>
            <a:endParaRPr lang="en-US" sz="2600" dirty="0" smtClean="0">
              <a:solidFill>
                <a:srgbClr val="404040"/>
              </a:solidFill>
            </a:endParaRPr>
          </a:p>
          <a:p>
            <a:pPr lvl="1" algn="ctr" eaLnBrk="1" hangingPunct="1">
              <a:lnSpc>
                <a:spcPct val="90000"/>
              </a:lnSpc>
              <a:spcBef>
                <a:spcPct val="20000"/>
              </a:spcBef>
              <a:buClr>
                <a:srgbClr val="262626"/>
              </a:buClr>
              <a:buFont typeface="Arial" charset="0"/>
              <a:buNone/>
            </a:pPr>
            <a:endParaRPr lang="en-US" sz="2600" dirty="0" smtClean="0">
              <a:solidFill>
                <a:srgbClr val="404040"/>
              </a:solidFill>
            </a:endParaRPr>
          </a:p>
          <a:p>
            <a:pPr algn="ctr" eaLnBrk="1" hangingPunct="1">
              <a:lnSpc>
                <a:spcPct val="90000"/>
              </a:lnSpc>
              <a:spcBef>
                <a:spcPct val="20000"/>
              </a:spcBef>
              <a:buClr>
                <a:srgbClr val="7F7F7F"/>
              </a:buClr>
              <a:buFont typeface="Arial" charset="0"/>
              <a:buNone/>
            </a:pPr>
            <a:endParaRPr lang="en-US" sz="2600" dirty="0" smtClean="0">
              <a:solidFill>
                <a:srgbClr val="404040"/>
              </a:solidFill>
            </a:endParaRPr>
          </a:p>
          <a:p>
            <a:pPr eaLnBrk="1" hangingPunct="1">
              <a:lnSpc>
                <a:spcPct val="90000"/>
              </a:lnSpc>
              <a:buClr>
                <a:srgbClr val="7F7F7F"/>
              </a:buClr>
              <a:buFont typeface="Wingdings" charset="2"/>
              <a:buChar char="l"/>
            </a:pPr>
            <a:endParaRPr lang="en-US" sz="2200" dirty="0" smtClean="0">
              <a:solidFill>
                <a:srgbClr val="404040"/>
              </a:solidFill>
            </a:endParaRPr>
          </a:p>
        </p:txBody>
      </p:sp>
      <p:sp>
        <p:nvSpPr>
          <p:cNvPr id="4" name="TextBox 3"/>
          <p:cNvSpPr txBox="1"/>
          <p:nvPr/>
        </p:nvSpPr>
        <p:spPr>
          <a:xfrm>
            <a:off x="142844" y="6140255"/>
            <a:ext cx="1505540" cy="646331"/>
          </a:xfrm>
          <a:prstGeom prst="rect">
            <a:avLst/>
          </a:prstGeom>
          <a:solidFill>
            <a:schemeClr val="bg1"/>
          </a:solidFill>
        </p:spPr>
        <p:txBody>
          <a:bodyPr wrap="none" rtlCol="0">
            <a:spAutoFit/>
          </a:bodyPr>
          <a:lstStyle/>
          <a:p>
            <a:r>
              <a:rPr lang="en-GB" dirty="0" smtClean="0">
                <a:solidFill>
                  <a:schemeClr val="bg1"/>
                </a:solidFill>
              </a:rPr>
              <a:t>Hghghgghgh</a:t>
            </a:r>
          </a:p>
          <a:p>
            <a:r>
              <a:rPr lang="en-GB" dirty="0" smtClean="0">
                <a:solidFill>
                  <a:schemeClr val="bg1"/>
                </a:solidFill>
              </a:rPr>
              <a:t>Gjggj</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1999"/>
            <a:ext cx="8153400" cy="5816977"/>
          </a:xfrm>
          <a:prstGeom prst="rect">
            <a:avLst/>
          </a:prstGeom>
          <a:noFill/>
        </p:spPr>
        <p:txBody>
          <a:bodyPr wrap="square" rtlCol="0">
            <a:spAutoFit/>
          </a:bodyPr>
          <a:lstStyle/>
          <a:p>
            <a:r>
              <a:rPr lang="en-US" sz="2400" dirty="0" smtClean="0">
                <a:latin typeface="Berlin Sans FB" pitchFamily="34" charset="0"/>
                <a:cs typeface="Arial" pitchFamily="34" charset="0"/>
              </a:rPr>
              <a:t>International Collaborative Study of Hypertension in Blacks  (ICSHIB)</a:t>
            </a:r>
          </a:p>
          <a:p>
            <a:r>
              <a:rPr lang="en-US" dirty="0">
                <a:latin typeface="Arial" pitchFamily="34" charset="0"/>
                <a:cs typeface="Arial" pitchFamily="34" charset="0"/>
              </a:rPr>
              <a:t>	</a:t>
            </a:r>
            <a:r>
              <a:rPr lang="en-US" dirty="0" smtClean="0">
                <a:latin typeface="Arial" pitchFamily="34" charset="0"/>
                <a:cs typeface="Arial" pitchFamily="34" charset="0"/>
              </a:rPr>
              <a:t>Richard S. Cooper, PI  1991-2008</a:t>
            </a:r>
          </a:p>
          <a:p>
            <a:r>
              <a:rPr lang="en-US" dirty="0">
                <a:latin typeface="Arial" pitchFamily="34" charset="0"/>
                <a:cs typeface="Arial" pitchFamily="34" charset="0"/>
              </a:rPr>
              <a:t>	</a:t>
            </a:r>
            <a:r>
              <a:rPr lang="en-US" dirty="0" smtClean="0">
                <a:latin typeface="Arial" pitchFamily="34" charset="0"/>
                <a:cs typeface="Arial" pitchFamily="34" charset="0"/>
              </a:rPr>
              <a:t>	Chicago, USA</a:t>
            </a:r>
          </a:p>
          <a:p>
            <a:r>
              <a:rPr lang="en-US" dirty="0">
                <a:latin typeface="Arial" pitchFamily="34" charset="0"/>
                <a:cs typeface="Arial" pitchFamily="34" charset="0"/>
              </a:rPr>
              <a:t>	</a:t>
            </a:r>
            <a:r>
              <a:rPr lang="en-US" dirty="0" smtClean="0">
                <a:latin typeface="Arial" pitchFamily="34" charset="0"/>
                <a:cs typeface="Arial" pitchFamily="34" charset="0"/>
              </a:rPr>
              <a:t>	Ibadan, Nigeria</a:t>
            </a:r>
          </a:p>
          <a:p>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err="1" smtClean="0">
                <a:latin typeface="Arial" pitchFamily="34" charset="0"/>
                <a:cs typeface="Arial" pitchFamily="34" charset="0"/>
              </a:rPr>
              <a:t>Yaounde</a:t>
            </a:r>
            <a:r>
              <a:rPr lang="en-US" dirty="0" smtClean="0">
                <a:latin typeface="Arial" pitchFamily="34" charset="0"/>
                <a:cs typeface="Arial" pitchFamily="34" charset="0"/>
              </a:rPr>
              <a:t>, Cameroon</a:t>
            </a:r>
          </a:p>
          <a:p>
            <a:r>
              <a:rPr lang="en-US" dirty="0">
                <a:latin typeface="Arial" pitchFamily="34" charset="0"/>
                <a:cs typeface="Arial" pitchFamily="34" charset="0"/>
              </a:rPr>
              <a:t>	</a:t>
            </a:r>
            <a:r>
              <a:rPr lang="en-US" dirty="0" smtClean="0">
                <a:latin typeface="Arial" pitchFamily="34" charset="0"/>
                <a:cs typeface="Arial" pitchFamily="34" charset="0"/>
              </a:rPr>
              <a:t>	Kingston, Jamaica</a:t>
            </a:r>
          </a:p>
          <a:p>
            <a:r>
              <a:rPr lang="en-US" dirty="0">
                <a:latin typeface="Arial" pitchFamily="34" charset="0"/>
                <a:cs typeface="Arial" pitchFamily="34" charset="0"/>
              </a:rPr>
              <a:t>	</a:t>
            </a:r>
            <a:r>
              <a:rPr lang="en-US" dirty="0" smtClean="0">
                <a:latin typeface="Arial" pitchFamily="34" charset="0"/>
                <a:cs typeface="Arial" pitchFamily="34" charset="0"/>
              </a:rPr>
              <a:t>	Bridgetown, Barbados</a:t>
            </a:r>
          </a:p>
          <a:p>
            <a:r>
              <a:rPr lang="en-US" dirty="0">
                <a:latin typeface="Arial" pitchFamily="34" charset="0"/>
                <a:cs typeface="Arial" pitchFamily="34" charset="0"/>
              </a:rPr>
              <a:t>	</a:t>
            </a:r>
            <a:r>
              <a:rPr lang="en-US" dirty="0" smtClean="0">
                <a:latin typeface="Arial" pitchFamily="34" charset="0"/>
                <a:cs typeface="Arial" pitchFamily="34" charset="0"/>
              </a:rPr>
              <a:t>	Castries, St. Lucia</a:t>
            </a:r>
          </a:p>
          <a:p>
            <a:r>
              <a:rPr lang="en-US" dirty="0">
                <a:latin typeface="Arial" pitchFamily="34" charset="0"/>
                <a:cs typeface="Arial" pitchFamily="34" charset="0"/>
              </a:rPr>
              <a:t>	</a:t>
            </a:r>
            <a:r>
              <a:rPr lang="en-US" dirty="0" smtClean="0">
                <a:latin typeface="Arial" pitchFamily="34" charset="0"/>
                <a:cs typeface="Arial" pitchFamily="34" charset="0"/>
              </a:rPr>
              <a:t>	Manchester, UK</a:t>
            </a:r>
          </a:p>
          <a:p>
            <a:r>
              <a:rPr lang="en-US" dirty="0">
                <a:latin typeface="Arial" pitchFamily="34" charset="0"/>
                <a:cs typeface="Arial" pitchFamily="34" charset="0"/>
              </a:rPr>
              <a:t>	</a:t>
            </a:r>
            <a:endParaRPr lang="en-US" dirty="0" smtClean="0">
              <a:latin typeface="Arial" pitchFamily="34" charset="0"/>
              <a:cs typeface="Arial" pitchFamily="34" charset="0"/>
            </a:endParaRPr>
          </a:p>
          <a:p>
            <a:r>
              <a:rPr lang="en-US" dirty="0" smtClean="0">
                <a:latin typeface="Arial" pitchFamily="34" charset="0"/>
                <a:cs typeface="Arial" pitchFamily="34" charset="0"/>
              </a:rPr>
              <a:t>	&gt;10,000 participants enrolled</a:t>
            </a:r>
            <a:r>
              <a:rPr lang="en-US" dirty="0">
                <a:latin typeface="Arial" pitchFamily="34" charset="0"/>
                <a:cs typeface="Arial" pitchFamily="34" charset="0"/>
              </a:rPr>
              <a:t>	</a:t>
            </a:r>
          </a:p>
          <a:p>
            <a:endParaRPr lang="en-US" dirty="0" smtClean="0">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Third renewal - top extramural score of the year</a:t>
            </a:r>
          </a:p>
          <a:p>
            <a:r>
              <a:rPr lang="en-US" dirty="0" smtClean="0">
                <a:latin typeface="Arial" pitchFamily="34" charset="0"/>
                <a:cs typeface="Arial" pitchFamily="34" charset="0"/>
              </a:rPr>
              <a:t> </a:t>
            </a:r>
          </a:p>
          <a:p>
            <a:r>
              <a:rPr lang="en-US" dirty="0">
                <a:latin typeface="Arial" pitchFamily="34" charset="0"/>
                <a:cs typeface="Arial" pitchFamily="34" charset="0"/>
              </a:rPr>
              <a:t>	</a:t>
            </a:r>
            <a:r>
              <a:rPr lang="en-US" dirty="0" smtClean="0">
                <a:latin typeface="Arial" pitchFamily="34" charset="0"/>
                <a:cs typeface="Arial" pitchFamily="34" charset="0"/>
              </a:rPr>
              <a:t> &gt;200 publications </a:t>
            </a:r>
          </a:p>
          <a:p>
            <a:endParaRPr lang="en-US" dirty="0" smtClean="0">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Launched careers of multiple researchers  - Kaufman, </a:t>
            </a:r>
            <a:r>
              <a:rPr lang="en-US" dirty="0" err="1" smtClean="0">
                <a:latin typeface="Arial" pitchFamily="34" charset="0"/>
                <a:cs typeface="Arial" pitchFamily="34" charset="0"/>
              </a:rPr>
              <a:t>Rotimi</a:t>
            </a:r>
            <a:r>
              <a:rPr lang="en-US" dirty="0" smtClean="0">
                <a:latin typeface="Arial" pitchFamily="34" charset="0"/>
                <a:cs typeface="Arial" pitchFamily="34" charset="0"/>
              </a:rPr>
              <a:t>, Luke, 		</a:t>
            </a:r>
            <a:r>
              <a:rPr lang="en-US" dirty="0" err="1" smtClean="0">
                <a:latin typeface="Arial" pitchFamily="34" charset="0"/>
                <a:cs typeface="Arial" pitchFamily="34" charset="0"/>
              </a:rPr>
              <a:t>Adeyemo</a:t>
            </a:r>
            <a:r>
              <a:rPr lang="en-US" dirty="0" smtClean="0">
                <a:latin typeface="Arial" pitchFamily="34" charset="0"/>
                <a:cs typeface="Arial" pitchFamily="34" charset="0"/>
              </a:rPr>
              <a:t>, Zhu, </a:t>
            </a:r>
            <a:r>
              <a:rPr lang="en-US" dirty="0" err="1" smtClean="0">
                <a:latin typeface="Arial" pitchFamily="34" charset="0"/>
                <a:cs typeface="Arial" pitchFamily="34" charset="0"/>
              </a:rPr>
              <a:t>Tayo</a:t>
            </a:r>
            <a:r>
              <a:rPr lang="en-US" dirty="0" smtClean="0">
                <a:latin typeface="Arial" pitchFamily="34" charset="0"/>
                <a:cs typeface="Arial" pitchFamily="34" charset="0"/>
              </a:rPr>
              <a:t>….</a:t>
            </a:r>
          </a:p>
          <a:p>
            <a:r>
              <a:rPr lang="en-US" dirty="0" smtClean="0">
                <a:latin typeface="Arial" pitchFamily="34" charset="0"/>
                <a:cs typeface="Arial" pitchFamily="34" charset="0"/>
              </a:rPr>
              <a:t>	</a:t>
            </a:r>
          </a:p>
        </p:txBody>
      </p:sp>
      <p:pic>
        <p:nvPicPr>
          <p:cNvPr id="1036" name="Picture 12" descr="http://t2.gstatic.com/images?q=tbn:ANd9GcTr-lO8vdOuwj_UnwO-U_KATK47Iq11M0jH_wmQjMm007y9Br9Rf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9605" y="1904999"/>
            <a:ext cx="4415068" cy="2057400"/>
          </a:xfrm>
          <a:prstGeom prst="rect">
            <a:avLst/>
          </a:prstGeom>
          <a:noFill/>
          <a:ln w="38100">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5257800" y="243839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5900" y="276224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76875" y="280034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00675" y="272414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438900" y="289559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324600" y="220979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477000" y="2971799"/>
            <a:ext cx="76200" cy="76200"/>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98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txBox="1">
            <a:spLocks/>
          </p:cNvSpPr>
          <p:nvPr/>
        </p:nvSpPr>
        <p:spPr bwMode="auto">
          <a:xfrm>
            <a:off x="381000" y="304800"/>
            <a:ext cx="8229600" cy="533400"/>
          </a:xfrm>
          <a:prstGeom prst="rect">
            <a:avLst/>
          </a:prstGeom>
          <a:noFill/>
          <a:ln w="9525">
            <a:noFill/>
            <a:miter lim="800000"/>
            <a:headEnd/>
            <a:tailEnd/>
          </a:ln>
        </p:spPr>
        <p:txBody>
          <a:bodyPr/>
          <a:lstStyle/>
          <a:p>
            <a:pPr algn="ctr"/>
            <a:r>
              <a:rPr lang="en-US" sz="4400" dirty="0">
                <a:solidFill>
                  <a:schemeClr val="tx2"/>
                </a:solidFill>
                <a:latin typeface="Calibri" charset="0"/>
              </a:rPr>
              <a:t>OBJECTIVES</a:t>
            </a:r>
          </a:p>
        </p:txBody>
      </p:sp>
      <p:sp>
        <p:nvSpPr>
          <p:cNvPr id="15363" name="Content Placeholder 4"/>
          <p:cNvSpPr txBox="1">
            <a:spLocks/>
          </p:cNvSpPr>
          <p:nvPr/>
        </p:nvSpPr>
        <p:spPr bwMode="auto">
          <a:xfrm>
            <a:off x="457200" y="1066800"/>
            <a:ext cx="8229600" cy="4724400"/>
          </a:xfrm>
          <a:prstGeom prst="rect">
            <a:avLst/>
          </a:prstGeom>
          <a:noFill/>
          <a:ln w="9525">
            <a:noFill/>
            <a:miter lim="800000"/>
            <a:headEnd/>
            <a:tailEnd/>
          </a:ln>
        </p:spPr>
        <p:txBody>
          <a:bodyPr/>
          <a:lstStyle/>
          <a:p>
            <a:pPr marL="342900" indent="-342900">
              <a:spcBef>
                <a:spcPct val="20000"/>
              </a:spcBef>
            </a:pPr>
            <a:r>
              <a:rPr lang="en-US" sz="2800" b="1" dirty="0">
                <a:solidFill>
                  <a:srgbClr val="595959"/>
                </a:solidFill>
                <a:latin typeface="Calibri" charset="0"/>
              </a:rPr>
              <a:t>Primary:</a:t>
            </a:r>
            <a:endParaRPr lang="en-US" sz="2800" dirty="0">
              <a:solidFill>
                <a:srgbClr val="595959"/>
              </a:solidFill>
              <a:latin typeface="Calibri" charset="0"/>
            </a:endParaRPr>
          </a:p>
          <a:p>
            <a:pPr marL="342900" indent="-342900">
              <a:spcBef>
                <a:spcPct val="20000"/>
              </a:spcBef>
            </a:pPr>
            <a:r>
              <a:rPr lang="en-US" sz="2400" dirty="0">
                <a:solidFill>
                  <a:srgbClr val="595959"/>
                </a:solidFill>
                <a:latin typeface="Calibri" charset="0"/>
              </a:rPr>
              <a:t>To evaluate the effect of the WHO Package targeted at CV risk assessment versus provision of health insurance coverage, on BP reduction.</a:t>
            </a:r>
          </a:p>
          <a:p>
            <a:pPr marL="342900" indent="-342900">
              <a:spcBef>
                <a:spcPct val="20000"/>
              </a:spcBef>
            </a:pPr>
            <a:endParaRPr lang="en-US" b="1" dirty="0">
              <a:solidFill>
                <a:srgbClr val="595959"/>
              </a:solidFill>
              <a:latin typeface="Calibri" charset="0"/>
            </a:endParaRPr>
          </a:p>
          <a:p>
            <a:pPr marL="342900" indent="-342900">
              <a:spcBef>
                <a:spcPct val="20000"/>
              </a:spcBef>
            </a:pPr>
            <a:r>
              <a:rPr lang="en-US" sz="2800" b="1" dirty="0">
                <a:solidFill>
                  <a:srgbClr val="595959"/>
                </a:solidFill>
                <a:latin typeface="Calibri" charset="0"/>
              </a:rPr>
              <a:t>Secondary:</a:t>
            </a:r>
            <a:endParaRPr lang="en-US" sz="2800" dirty="0">
              <a:solidFill>
                <a:srgbClr val="595959"/>
              </a:solidFill>
              <a:latin typeface="Calibri" charset="0"/>
            </a:endParaRPr>
          </a:p>
          <a:p>
            <a:pPr marL="342900" indent="-342900">
              <a:spcBef>
                <a:spcPct val="20000"/>
              </a:spcBef>
              <a:buFontTx/>
              <a:buAutoNum type="arabicPeriod"/>
            </a:pPr>
            <a:r>
              <a:rPr lang="en-US" sz="2400" dirty="0">
                <a:solidFill>
                  <a:srgbClr val="595959"/>
                </a:solidFill>
                <a:latin typeface="Calibri" charset="0"/>
              </a:rPr>
              <a:t>To evaluate the effect of the WHO Package vs. provision of health insurance coverage on BP control.</a:t>
            </a:r>
          </a:p>
          <a:p>
            <a:pPr marL="342900" indent="-342900">
              <a:spcBef>
                <a:spcPct val="20000"/>
              </a:spcBef>
              <a:buFontTx/>
              <a:buAutoNum type="arabicPeriod"/>
            </a:pPr>
            <a:r>
              <a:rPr lang="en-US" sz="2400" dirty="0">
                <a:solidFill>
                  <a:srgbClr val="595959"/>
                </a:solidFill>
                <a:latin typeface="Calibri" charset="0"/>
              </a:rPr>
              <a:t>To evaluate the effect of the WHO Package vs. provision of health insurance coverage on lifestyle behaviors.</a:t>
            </a:r>
          </a:p>
          <a:p>
            <a:pPr marL="342900" indent="-342900">
              <a:spcBef>
                <a:spcPct val="20000"/>
              </a:spcBef>
              <a:buFontTx/>
              <a:buAutoNum type="arabicPeriod"/>
            </a:pPr>
            <a:r>
              <a:rPr lang="en-US" sz="2400" dirty="0">
                <a:solidFill>
                  <a:srgbClr val="595959"/>
                </a:solidFill>
                <a:latin typeface="Calibri" charset="0"/>
              </a:rPr>
              <a:t>To evaluate sustainability of the intervention effects one year after the trial is completed.</a:t>
            </a:r>
          </a:p>
          <a:p>
            <a:pPr marL="342900" indent="-342900">
              <a:spcBef>
                <a:spcPct val="20000"/>
              </a:spcBef>
              <a:buFontTx/>
              <a:buAutoNum type="arabicPeriod"/>
            </a:pPr>
            <a:endParaRPr lang="en-US" sz="2800" dirty="0">
              <a:solidFill>
                <a:srgbClr val="595959"/>
              </a:solidFill>
              <a:latin typeface="Calibri" charset="0"/>
            </a:endParaRPr>
          </a:p>
          <a:p>
            <a:pPr marL="342900" indent="-342900">
              <a:spcBef>
                <a:spcPct val="20000"/>
              </a:spcBef>
            </a:pPr>
            <a:endParaRPr lang="en-US" sz="3200" dirty="0">
              <a:solidFill>
                <a:srgbClr val="595959"/>
              </a:solidFill>
              <a:latin typeface="Calibri" charset="0"/>
            </a:endParaRPr>
          </a:p>
        </p:txBody>
      </p:sp>
      <p:sp>
        <p:nvSpPr>
          <p:cNvPr id="4" name="TextBox 3"/>
          <p:cNvSpPr txBox="1"/>
          <p:nvPr/>
        </p:nvSpPr>
        <p:spPr>
          <a:xfrm>
            <a:off x="142844" y="6140255"/>
            <a:ext cx="1505540" cy="646331"/>
          </a:xfrm>
          <a:prstGeom prst="rect">
            <a:avLst/>
          </a:prstGeom>
          <a:solidFill>
            <a:schemeClr val="bg1"/>
          </a:solidFill>
        </p:spPr>
        <p:txBody>
          <a:bodyPr wrap="none" rtlCol="0">
            <a:spAutoFit/>
          </a:bodyPr>
          <a:lstStyle/>
          <a:p>
            <a:r>
              <a:rPr lang="en-GB" dirty="0" smtClean="0">
                <a:solidFill>
                  <a:schemeClr val="bg1"/>
                </a:solidFill>
              </a:rPr>
              <a:t>Hghghgghgh</a:t>
            </a:r>
          </a:p>
          <a:p>
            <a:r>
              <a:rPr lang="en-GB" dirty="0" smtClean="0">
                <a:solidFill>
                  <a:schemeClr val="bg1"/>
                </a:solidFill>
              </a:rPr>
              <a:t>Gjggj</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txBox="1">
            <a:spLocks/>
          </p:cNvSpPr>
          <p:nvPr/>
        </p:nvSpPr>
        <p:spPr bwMode="auto">
          <a:xfrm>
            <a:off x="85582" y="404664"/>
            <a:ext cx="8229600" cy="1143000"/>
          </a:xfrm>
          <a:prstGeom prst="rect">
            <a:avLst/>
          </a:prstGeom>
          <a:noFill/>
          <a:ln w="9525">
            <a:noFill/>
            <a:miter lim="800000"/>
            <a:headEnd/>
            <a:tailEnd/>
          </a:ln>
        </p:spPr>
        <p:txBody>
          <a:bodyPr/>
          <a:lstStyle/>
          <a:p>
            <a:pPr algn="ctr"/>
            <a:r>
              <a:rPr lang="en-US" sz="4400" dirty="0">
                <a:solidFill>
                  <a:schemeClr val="tx2"/>
                </a:solidFill>
                <a:latin typeface="Calibri" charset="0"/>
              </a:rPr>
              <a:t>RESEARCH DESIGN</a:t>
            </a:r>
          </a:p>
        </p:txBody>
      </p:sp>
      <p:sp>
        <p:nvSpPr>
          <p:cNvPr id="17411" name="Content Placeholder 4"/>
          <p:cNvSpPr txBox="1">
            <a:spLocks/>
          </p:cNvSpPr>
          <p:nvPr/>
        </p:nvSpPr>
        <p:spPr bwMode="auto">
          <a:xfrm>
            <a:off x="291457" y="1219200"/>
            <a:ext cx="8216900" cy="4724400"/>
          </a:xfrm>
          <a:prstGeom prst="rect">
            <a:avLst/>
          </a:prstGeom>
          <a:noFill/>
          <a:ln w="9525">
            <a:noFill/>
            <a:miter lim="800000"/>
            <a:headEnd/>
            <a:tailEnd/>
          </a:ln>
        </p:spPr>
        <p:txBody>
          <a:bodyPr/>
          <a:lstStyle/>
          <a:p>
            <a:pPr marL="457200" indent="-457200">
              <a:spcBef>
                <a:spcPct val="20000"/>
              </a:spcBef>
            </a:pPr>
            <a:r>
              <a:rPr lang="en-US" sz="2000" dirty="0">
                <a:solidFill>
                  <a:srgbClr val="000000"/>
                </a:solidFill>
                <a:latin typeface="Calibri" charset="0"/>
              </a:rPr>
              <a:t>		</a:t>
            </a:r>
            <a:r>
              <a:rPr lang="en-US" sz="2000" dirty="0" smtClean="0">
                <a:solidFill>
                  <a:srgbClr val="000000"/>
                </a:solidFill>
                <a:latin typeface="Calibri" charset="0"/>
              </a:rPr>
              <a:t>	Overall </a:t>
            </a:r>
            <a:r>
              <a:rPr lang="en-US" sz="2000" dirty="0">
                <a:solidFill>
                  <a:srgbClr val="000000"/>
                </a:solidFill>
                <a:latin typeface="Calibri" charset="0"/>
              </a:rPr>
              <a:t>Study Design   </a:t>
            </a:r>
          </a:p>
        </p:txBody>
      </p:sp>
      <p:grpSp>
        <p:nvGrpSpPr>
          <p:cNvPr id="2" name="Group 66"/>
          <p:cNvGrpSpPr>
            <a:grpSpLocks/>
          </p:cNvGrpSpPr>
          <p:nvPr/>
        </p:nvGrpSpPr>
        <p:grpSpPr bwMode="auto">
          <a:xfrm>
            <a:off x="913757" y="1778000"/>
            <a:ext cx="6693043" cy="4165600"/>
            <a:chOff x="3983" y="2939"/>
            <a:chExt cx="7715" cy="3660"/>
          </a:xfrm>
        </p:grpSpPr>
        <p:grpSp>
          <p:nvGrpSpPr>
            <p:cNvPr id="3" name="Group 67"/>
            <p:cNvGrpSpPr>
              <a:grpSpLocks/>
            </p:cNvGrpSpPr>
            <p:nvPr/>
          </p:nvGrpSpPr>
          <p:grpSpPr bwMode="auto">
            <a:xfrm>
              <a:off x="3983" y="2939"/>
              <a:ext cx="5962" cy="3660"/>
              <a:chOff x="5566" y="2917"/>
              <a:chExt cx="5962" cy="3660"/>
            </a:xfrm>
          </p:grpSpPr>
          <p:grpSp>
            <p:nvGrpSpPr>
              <p:cNvPr id="4" name="Group 68"/>
              <p:cNvGrpSpPr>
                <a:grpSpLocks/>
              </p:cNvGrpSpPr>
              <p:nvPr/>
            </p:nvGrpSpPr>
            <p:grpSpPr bwMode="auto">
              <a:xfrm>
                <a:off x="5566" y="2917"/>
                <a:ext cx="5962" cy="2977"/>
                <a:chOff x="5428" y="3615"/>
                <a:chExt cx="5932" cy="2977"/>
              </a:xfrm>
            </p:grpSpPr>
            <p:sp>
              <p:nvSpPr>
                <p:cNvPr id="17428" name="Text Box 69"/>
                <p:cNvSpPr txBox="1">
                  <a:spLocks noChangeArrowheads="1"/>
                </p:cNvSpPr>
                <p:nvPr/>
              </p:nvSpPr>
              <p:spPr bwMode="auto">
                <a:xfrm>
                  <a:off x="5481" y="5369"/>
                  <a:ext cx="2894" cy="540"/>
                </a:xfrm>
                <a:prstGeom prst="rect">
                  <a:avLst/>
                </a:prstGeom>
                <a:noFill/>
                <a:ln w="9525">
                  <a:noFill/>
                  <a:miter lim="800000"/>
                  <a:headEnd/>
                  <a:tailEnd/>
                </a:ln>
              </p:spPr>
              <p:txBody>
                <a:bodyPr/>
                <a:lstStyle/>
                <a:p>
                  <a:pPr algn="ctr">
                    <a:spcAft>
                      <a:spcPts val="1000"/>
                    </a:spcAft>
                  </a:pPr>
                  <a:endParaRPr lang="en-US" sz="400" dirty="0"/>
                </a:p>
                <a:p>
                  <a:pPr algn="ctr">
                    <a:spcAft>
                      <a:spcPts val="1000"/>
                    </a:spcAft>
                  </a:pPr>
                  <a:r>
                    <a:rPr lang="en-US" sz="1100" b="1" dirty="0">
                      <a:solidFill>
                        <a:schemeClr val="tx1">
                          <a:lumMod val="50000"/>
                        </a:schemeClr>
                      </a:solidFill>
                    </a:rPr>
                    <a:t>Receive Usual Care</a:t>
                  </a:r>
                </a:p>
                <a:p>
                  <a:pPr algn="ctr">
                    <a:spcAft>
                      <a:spcPts val="1000"/>
                    </a:spcAft>
                  </a:pPr>
                  <a:endParaRPr lang="en-US" sz="900" dirty="0"/>
                </a:p>
                <a:p>
                  <a:endParaRPr lang="en-US" sz="1800" dirty="0"/>
                </a:p>
              </p:txBody>
            </p:sp>
            <p:grpSp>
              <p:nvGrpSpPr>
                <p:cNvPr id="5" name="Group 70"/>
                <p:cNvGrpSpPr>
                  <a:grpSpLocks/>
                </p:cNvGrpSpPr>
                <p:nvPr/>
              </p:nvGrpSpPr>
              <p:grpSpPr bwMode="auto">
                <a:xfrm>
                  <a:off x="5428" y="3615"/>
                  <a:ext cx="5932" cy="2977"/>
                  <a:chOff x="5428" y="3615"/>
                  <a:chExt cx="5932" cy="2977"/>
                </a:xfrm>
              </p:grpSpPr>
              <p:grpSp>
                <p:nvGrpSpPr>
                  <p:cNvPr id="6" name="Group 71"/>
                  <p:cNvGrpSpPr>
                    <a:grpSpLocks/>
                  </p:cNvGrpSpPr>
                  <p:nvPr/>
                </p:nvGrpSpPr>
                <p:grpSpPr bwMode="auto">
                  <a:xfrm>
                    <a:off x="9616" y="5226"/>
                    <a:ext cx="480" cy="203"/>
                    <a:chOff x="8565" y="6126"/>
                    <a:chExt cx="480" cy="203"/>
                  </a:xfrm>
                </p:grpSpPr>
                <p:sp>
                  <p:nvSpPr>
                    <p:cNvPr id="17476" name="AutoShape 72"/>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77" name="Rectangle 73"/>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nvGrpSpPr>
                  <p:cNvPr id="7" name="Group 74"/>
                  <p:cNvGrpSpPr>
                    <a:grpSpLocks/>
                  </p:cNvGrpSpPr>
                  <p:nvPr/>
                </p:nvGrpSpPr>
                <p:grpSpPr bwMode="auto">
                  <a:xfrm>
                    <a:off x="6577" y="5226"/>
                    <a:ext cx="480" cy="203"/>
                    <a:chOff x="8565" y="6126"/>
                    <a:chExt cx="480" cy="203"/>
                  </a:xfrm>
                </p:grpSpPr>
                <p:sp>
                  <p:nvSpPr>
                    <p:cNvPr id="17474" name="AutoShape 75"/>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75" name="Rectangle 76"/>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nvGrpSpPr>
                  <p:cNvPr id="8" name="Group 77"/>
                  <p:cNvGrpSpPr>
                    <a:grpSpLocks/>
                  </p:cNvGrpSpPr>
                  <p:nvPr/>
                </p:nvGrpSpPr>
                <p:grpSpPr bwMode="auto">
                  <a:xfrm>
                    <a:off x="5428" y="3615"/>
                    <a:ext cx="5932" cy="2977"/>
                    <a:chOff x="5631" y="3406"/>
                    <a:chExt cx="5932" cy="2977"/>
                  </a:xfrm>
                </p:grpSpPr>
                <p:grpSp>
                  <p:nvGrpSpPr>
                    <p:cNvPr id="9" name="Group 78"/>
                    <p:cNvGrpSpPr>
                      <a:grpSpLocks/>
                    </p:cNvGrpSpPr>
                    <p:nvPr/>
                  </p:nvGrpSpPr>
                  <p:grpSpPr bwMode="auto">
                    <a:xfrm>
                      <a:off x="5631" y="4317"/>
                      <a:ext cx="5880" cy="727"/>
                      <a:chOff x="5107" y="5774"/>
                      <a:chExt cx="5880" cy="727"/>
                    </a:xfrm>
                  </p:grpSpPr>
                  <p:grpSp>
                    <p:nvGrpSpPr>
                      <p:cNvPr id="10" name="Group 79"/>
                      <p:cNvGrpSpPr>
                        <a:grpSpLocks/>
                      </p:cNvGrpSpPr>
                      <p:nvPr/>
                    </p:nvGrpSpPr>
                    <p:grpSpPr bwMode="auto">
                      <a:xfrm>
                        <a:off x="9295" y="5774"/>
                        <a:ext cx="480" cy="203"/>
                        <a:chOff x="8565" y="6126"/>
                        <a:chExt cx="480" cy="203"/>
                      </a:xfrm>
                    </p:grpSpPr>
                    <p:sp>
                      <p:nvSpPr>
                        <p:cNvPr id="17472" name="AutoShape 80"/>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73" name="Rectangle 81"/>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sp>
                    <p:nvSpPr>
                      <p:cNvPr id="17465" name="Text Box 82"/>
                      <p:cNvSpPr txBox="1">
                        <a:spLocks noChangeArrowheads="1"/>
                      </p:cNvSpPr>
                      <p:nvPr/>
                    </p:nvSpPr>
                    <p:spPr bwMode="auto">
                      <a:xfrm>
                        <a:off x="8092" y="5926"/>
                        <a:ext cx="2895" cy="575"/>
                      </a:xfrm>
                      <a:prstGeom prst="rect">
                        <a:avLst/>
                      </a:prstGeom>
                      <a:noFill/>
                      <a:ln w="9525">
                        <a:noFill/>
                        <a:miter lim="800000"/>
                        <a:headEnd/>
                        <a:tailEnd/>
                      </a:ln>
                    </p:spPr>
                    <p:txBody>
                      <a:bodyPr/>
                      <a:lstStyle/>
                      <a:p>
                        <a:pPr algn="ctr">
                          <a:spcAft>
                            <a:spcPts val="1000"/>
                          </a:spcAft>
                        </a:pPr>
                        <a:endParaRPr lang="en-US" sz="900" b="1" dirty="0"/>
                      </a:p>
                      <a:p>
                        <a:pPr algn="ctr">
                          <a:spcAft>
                            <a:spcPts val="1000"/>
                          </a:spcAft>
                        </a:pPr>
                        <a:r>
                          <a:rPr lang="en-US" sz="1000" b="1" dirty="0">
                            <a:solidFill>
                              <a:schemeClr val="tx1">
                                <a:lumMod val="50000"/>
                              </a:schemeClr>
                            </a:solidFill>
                          </a:rPr>
                          <a:t>All Patients Receive National Health Insurance Coverage</a:t>
                        </a:r>
                      </a:p>
                      <a:p>
                        <a:endParaRPr lang="en-US" sz="1800" dirty="0"/>
                      </a:p>
                    </p:txBody>
                  </p:sp>
                  <p:grpSp>
                    <p:nvGrpSpPr>
                      <p:cNvPr id="11" name="Group 83"/>
                      <p:cNvGrpSpPr>
                        <a:grpSpLocks/>
                      </p:cNvGrpSpPr>
                      <p:nvPr/>
                    </p:nvGrpSpPr>
                    <p:grpSpPr bwMode="auto">
                      <a:xfrm>
                        <a:off x="6315" y="5774"/>
                        <a:ext cx="480" cy="203"/>
                        <a:chOff x="8565" y="6126"/>
                        <a:chExt cx="480" cy="203"/>
                      </a:xfrm>
                    </p:grpSpPr>
                    <p:sp>
                      <p:nvSpPr>
                        <p:cNvPr id="17470" name="AutoShape 84"/>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71" name="Rectangle 85"/>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sp>
                    <p:nvSpPr>
                      <p:cNvPr id="17467" name="Rectangle 86"/>
                      <p:cNvSpPr>
                        <a:spLocks noChangeArrowheads="1"/>
                      </p:cNvSpPr>
                      <p:nvPr/>
                    </p:nvSpPr>
                    <p:spPr bwMode="auto">
                      <a:xfrm>
                        <a:off x="8145" y="5998"/>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sp>
                    <p:nvSpPr>
                      <p:cNvPr id="17468" name="Text Box 87"/>
                      <p:cNvSpPr txBox="1">
                        <a:spLocks noChangeArrowheads="1"/>
                      </p:cNvSpPr>
                      <p:nvPr/>
                    </p:nvSpPr>
                    <p:spPr bwMode="auto">
                      <a:xfrm>
                        <a:off x="5107" y="5926"/>
                        <a:ext cx="2895" cy="443"/>
                      </a:xfrm>
                      <a:prstGeom prst="rect">
                        <a:avLst/>
                      </a:prstGeom>
                      <a:noFill/>
                      <a:ln w="9525">
                        <a:noFill/>
                        <a:miter lim="800000"/>
                        <a:headEnd/>
                        <a:tailEnd/>
                      </a:ln>
                    </p:spPr>
                    <p:txBody>
                      <a:bodyPr/>
                      <a:lstStyle/>
                      <a:p>
                        <a:pPr algn="ctr">
                          <a:spcAft>
                            <a:spcPts val="1000"/>
                          </a:spcAft>
                        </a:pPr>
                        <a:endParaRPr lang="en-US" sz="1000" dirty="0">
                          <a:solidFill>
                            <a:schemeClr val="tx1">
                              <a:lumMod val="75000"/>
                            </a:schemeClr>
                          </a:solidFill>
                        </a:endParaRPr>
                      </a:p>
                      <a:p>
                        <a:pPr algn="ctr">
                          <a:spcAft>
                            <a:spcPts val="1000"/>
                          </a:spcAft>
                        </a:pPr>
                        <a:r>
                          <a:rPr lang="en-US" sz="1000" b="1" dirty="0">
                            <a:solidFill>
                              <a:schemeClr val="tx1">
                                <a:lumMod val="50000"/>
                              </a:schemeClr>
                            </a:solidFill>
                          </a:rPr>
                          <a:t>All Patients Receive National Health Insurance Coverage</a:t>
                        </a:r>
                      </a:p>
                    </p:txBody>
                  </p:sp>
                  <p:sp>
                    <p:nvSpPr>
                      <p:cNvPr id="17469" name="Rectangle 88"/>
                      <p:cNvSpPr>
                        <a:spLocks noChangeArrowheads="1"/>
                      </p:cNvSpPr>
                      <p:nvPr/>
                    </p:nvSpPr>
                    <p:spPr bwMode="auto">
                      <a:xfrm>
                        <a:off x="5160" y="5998"/>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grpSp>
                <p:grpSp>
                  <p:nvGrpSpPr>
                    <p:cNvPr id="12" name="Group 89"/>
                    <p:cNvGrpSpPr>
                      <a:grpSpLocks/>
                    </p:cNvGrpSpPr>
                    <p:nvPr/>
                  </p:nvGrpSpPr>
                  <p:grpSpPr bwMode="auto">
                    <a:xfrm>
                      <a:off x="5736" y="3406"/>
                      <a:ext cx="5827" cy="1011"/>
                      <a:chOff x="5736" y="3406"/>
                      <a:chExt cx="5827" cy="1011"/>
                    </a:xfrm>
                  </p:grpSpPr>
                  <p:grpSp>
                    <p:nvGrpSpPr>
                      <p:cNvPr id="13" name="Group 90"/>
                      <p:cNvGrpSpPr>
                        <a:grpSpLocks/>
                      </p:cNvGrpSpPr>
                      <p:nvPr/>
                    </p:nvGrpSpPr>
                    <p:grpSpPr bwMode="auto">
                      <a:xfrm>
                        <a:off x="5736" y="4018"/>
                        <a:ext cx="5775" cy="299"/>
                        <a:chOff x="5736" y="4018"/>
                        <a:chExt cx="5775" cy="299"/>
                      </a:xfrm>
                    </p:grpSpPr>
                    <p:sp>
                      <p:nvSpPr>
                        <p:cNvPr id="17462" name="Rectangle 91"/>
                        <p:cNvSpPr>
                          <a:spLocks noChangeArrowheads="1"/>
                        </p:cNvSpPr>
                        <p:nvPr/>
                      </p:nvSpPr>
                      <p:spPr bwMode="auto">
                        <a:xfrm>
                          <a:off x="8721" y="4039"/>
                          <a:ext cx="2790" cy="278"/>
                        </a:xfrm>
                        <a:prstGeom prst="rect">
                          <a:avLst/>
                        </a:prstGeom>
                        <a:noFill/>
                        <a:ln w="19050">
                          <a:solidFill>
                            <a:srgbClr val="000000"/>
                          </a:solidFill>
                          <a:miter lim="800000"/>
                          <a:headEnd/>
                          <a:tailEnd/>
                        </a:ln>
                      </p:spPr>
                      <p:txBody>
                        <a:bodyPr/>
                        <a:lstStyle/>
                        <a:p>
                          <a:endParaRPr lang="en-US" sz="1800" dirty="0">
                            <a:latin typeface="Calibri" charset="0"/>
                          </a:endParaRPr>
                        </a:p>
                      </p:txBody>
                    </p:sp>
                    <p:sp>
                      <p:nvSpPr>
                        <p:cNvPr id="17463" name="Text Box 92"/>
                        <p:cNvSpPr txBox="1">
                          <a:spLocks noChangeArrowheads="1"/>
                        </p:cNvSpPr>
                        <p:nvPr/>
                      </p:nvSpPr>
                      <p:spPr bwMode="auto">
                        <a:xfrm>
                          <a:off x="5736" y="4018"/>
                          <a:ext cx="2895" cy="299"/>
                        </a:xfrm>
                        <a:prstGeom prst="rect">
                          <a:avLst/>
                        </a:prstGeom>
                        <a:noFill/>
                        <a:ln w="9525">
                          <a:noFill/>
                          <a:miter lim="800000"/>
                          <a:headEnd/>
                          <a:tailEnd/>
                        </a:ln>
                      </p:spPr>
                      <p:txBody>
                        <a:bodyPr/>
                        <a:lstStyle/>
                        <a:p>
                          <a:pPr algn="ctr">
                            <a:spcAft>
                              <a:spcPts val="1000"/>
                            </a:spcAft>
                          </a:pPr>
                          <a:r>
                            <a:rPr lang="en-US" sz="1100" b="1" dirty="0">
                              <a:solidFill>
                                <a:schemeClr val="tx1">
                                  <a:lumMod val="50000"/>
                                </a:schemeClr>
                              </a:solidFill>
                            </a:rPr>
                            <a:t>Control Group (16 CHCs)</a:t>
                          </a:r>
                        </a:p>
                        <a:p>
                          <a:pPr algn="ctr">
                            <a:spcBef>
                              <a:spcPts val="1000"/>
                            </a:spcBef>
                          </a:pPr>
                          <a:endParaRPr lang="en-US" sz="1800" dirty="0"/>
                        </a:p>
                      </p:txBody>
                    </p:sp>
                  </p:grpSp>
                  <p:grpSp>
                    <p:nvGrpSpPr>
                      <p:cNvPr id="14" name="Group 93"/>
                      <p:cNvGrpSpPr>
                        <a:grpSpLocks/>
                      </p:cNvGrpSpPr>
                      <p:nvPr/>
                    </p:nvGrpSpPr>
                    <p:grpSpPr bwMode="auto">
                      <a:xfrm>
                        <a:off x="5736" y="3406"/>
                        <a:ext cx="5827" cy="1011"/>
                        <a:chOff x="5736" y="3406"/>
                        <a:chExt cx="5827" cy="1011"/>
                      </a:xfrm>
                    </p:grpSpPr>
                    <p:grpSp>
                      <p:nvGrpSpPr>
                        <p:cNvPr id="15" name="Group 94"/>
                        <p:cNvGrpSpPr>
                          <a:grpSpLocks/>
                        </p:cNvGrpSpPr>
                        <p:nvPr/>
                      </p:nvGrpSpPr>
                      <p:grpSpPr bwMode="auto">
                        <a:xfrm>
                          <a:off x="5736" y="3406"/>
                          <a:ext cx="5685" cy="548"/>
                          <a:chOff x="5040" y="7145"/>
                          <a:chExt cx="5775" cy="548"/>
                        </a:xfrm>
                      </p:grpSpPr>
                      <p:sp>
                        <p:nvSpPr>
                          <p:cNvPr id="17460" name="Rectangle 95"/>
                          <p:cNvSpPr>
                            <a:spLocks noChangeArrowheads="1"/>
                          </p:cNvSpPr>
                          <p:nvPr/>
                        </p:nvSpPr>
                        <p:spPr bwMode="auto">
                          <a:xfrm>
                            <a:off x="5040" y="7145"/>
                            <a:ext cx="5775" cy="480"/>
                          </a:xfrm>
                          <a:prstGeom prst="rect">
                            <a:avLst/>
                          </a:prstGeom>
                          <a:noFill/>
                          <a:ln w="19050">
                            <a:solidFill>
                              <a:srgbClr val="000000"/>
                            </a:solidFill>
                            <a:miter lim="800000"/>
                            <a:headEnd/>
                            <a:tailEnd/>
                          </a:ln>
                        </p:spPr>
                        <p:txBody>
                          <a:bodyPr/>
                          <a:lstStyle/>
                          <a:p>
                            <a:endParaRPr lang="en-US" sz="1800" dirty="0">
                              <a:latin typeface="Calibri" charset="0"/>
                            </a:endParaRPr>
                          </a:p>
                        </p:txBody>
                      </p:sp>
                      <p:sp>
                        <p:nvSpPr>
                          <p:cNvPr id="17461" name="Text Box 96"/>
                          <p:cNvSpPr txBox="1">
                            <a:spLocks noChangeArrowheads="1"/>
                          </p:cNvSpPr>
                          <p:nvPr/>
                        </p:nvSpPr>
                        <p:spPr bwMode="auto">
                          <a:xfrm>
                            <a:off x="5130" y="7145"/>
                            <a:ext cx="5671" cy="548"/>
                          </a:xfrm>
                          <a:prstGeom prst="rect">
                            <a:avLst/>
                          </a:prstGeom>
                          <a:noFill/>
                          <a:ln w="9525">
                            <a:noFill/>
                            <a:miter lim="800000"/>
                            <a:headEnd/>
                            <a:tailEnd/>
                          </a:ln>
                        </p:spPr>
                        <p:txBody>
                          <a:bodyPr/>
                          <a:lstStyle/>
                          <a:p>
                            <a:pPr>
                              <a:spcAft>
                                <a:spcPts val="1000"/>
                              </a:spcAft>
                            </a:pPr>
                            <a:r>
                              <a:rPr lang="en-US" sz="1100" b="1" dirty="0">
                                <a:solidFill>
                                  <a:schemeClr val="tx1">
                                    <a:lumMod val="75000"/>
                                  </a:schemeClr>
                                </a:solidFill>
                              </a:rPr>
                              <a:t>     </a:t>
                            </a:r>
                            <a:r>
                              <a:rPr lang="en-US" sz="1100" b="1" dirty="0">
                                <a:solidFill>
                                  <a:schemeClr val="tx1">
                                    <a:lumMod val="50000"/>
                                  </a:schemeClr>
                                </a:solidFill>
                              </a:rPr>
                              <a:t>32 </a:t>
                            </a:r>
                            <a:r>
                              <a:rPr lang="en-US" sz="1100" b="1" dirty="0" smtClean="0">
                                <a:solidFill>
                                  <a:schemeClr val="tx1">
                                    <a:lumMod val="50000"/>
                                  </a:schemeClr>
                                </a:solidFill>
                              </a:rPr>
                              <a:t>Community </a:t>
                            </a:r>
                            <a:r>
                              <a:rPr lang="en-US" sz="1100" b="1" dirty="0">
                                <a:solidFill>
                                  <a:schemeClr val="tx1">
                                    <a:lumMod val="50000"/>
                                  </a:schemeClr>
                                </a:solidFill>
                              </a:rPr>
                              <a:t>Health Centers are randomized with 20 </a:t>
                            </a:r>
                            <a:r>
                              <a:rPr lang="en-US" sz="1100" b="1" dirty="0" smtClean="0">
                                <a:solidFill>
                                  <a:schemeClr val="tx1">
                                    <a:lumMod val="50000"/>
                                  </a:schemeClr>
                                </a:solidFill>
                              </a:rPr>
                              <a:t>patients </a:t>
                            </a:r>
                            <a:endParaRPr lang="en-US" sz="1100" b="1" dirty="0">
                              <a:solidFill>
                                <a:schemeClr val="tx1">
                                  <a:lumMod val="50000"/>
                                </a:schemeClr>
                              </a:solidFill>
                            </a:endParaRPr>
                          </a:p>
                          <a:p>
                            <a:pPr>
                              <a:spcAft>
                                <a:spcPts val="1000"/>
                              </a:spcAft>
                            </a:pPr>
                            <a:r>
                              <a:rPr lang="en-US" sz="1100" b="1" dirty="0">
                                <a:solidFill>
                                  <a:schemeClr val="tx1">
                                    <a:lumMod val="50000"/>
                                  </a:schemeClr>
                                </a:solidFill>
                              </a:rPr>
                              <a:t>                                </a:t>
                            </a:r>
                            <a:r>
                              <a:rPr lang="en-US" sz="1100" b="1" dirty="0" smtClean="0">
                                <a:solidFill>
                                  <a:schemeClr val="tx1">
                                    <a:lumMod val="50000"/>
                                  </a:schemeClr>
                                </a:solidFill>
                              </a:rPr>
                              <a:t>per </a:t>
                            </a:r>
                            <a:r>
                              <a:rPr lang="en-US" sz="1100" b="1" dirty="0">
                                <a:solidFill>
                                  <a:schemeClr val="tx1">
                                    <a:lumMod val="50000"/>
                                  </a:schemeClr>
                                </a:solidFill>
                              </a:rPr>
                              <a:t>site for a total of 640 patients       </a:t>
                            </a:r>
                          </a:p>
                        </p:txBody>
                      </p:sp>
                    </p:grpSp>
                    <p:grpSp>
                      <p:nvGrpSpPr>
                        <p:cNvPr id="16" name="Group 97"/>
                        <p:cNvGrpSpPr>
                          <a:grpSpLocks/>
                        </p:cNvGrpSpPr>
                        <p:nvPr/>
                      </p:nvGrpSpPr>
                      <p:grpSpPr bwMode="auto">
                        <a:xfrm>
                          <a:off x="9871" y="3815"/>
                          <a:ext cx="480" cy="203"/>
                          <a:chOff x="8565" y="6126"/>
                          <a:chExt cx="480" cy="203"/>
                        </a:xfrm>
                      </p:grpSpPr>
                      <p:sp>
                        <p:nvSpPr>
                          <p:cNvPr id="17458" name="AutoShape 98"/>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59" name="Rectangle 99"/>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sp>
                      <p:nvSpPr>
                        <p:cNvPr id="17453" name="Text Box 100"/>
                        <p:cNvSpPr txBox="1">
                          <a:spLocks noChangeArrowheads="1"/>
                        </p:cNvSpPr>
                        <p:nvPr/>
                      </p:nvSpPr>
                      <p:spPr bwMode="auto">
                        <a:xfrm>
                          <a:off x="8721" y="4018"/>
                          <a:ext cx="2842" cy="399"/>
                        </a:xfrm>
                        <a:prstGeom prst="rect">
                          <a:avLst/>
                        </a:prstGeom>
                        <a:noFill/>
                        <a:ln w="9525">
                          <a:noFill/>
                          <a:miter lim="800000"/>
                          <a:headEnd/>
                          <a:tailEnd/>
                        </a:ln>
                      </p:spPr>
                      <p:txBody>
                        <a:bodyPr/>
                        <a:lstStyle/>
                        <a:p>
                          <a:pPr algn="ctr">
                            <a:spcAft>
                              <a:spcPts val="1000"/>
                            </a:spcAft>
                          </a:pPr>
                          <a:r>
                            <a:rPr lang="en-US" sz="1100" b="1" dirty="0">
                              <a:solidFill>
                                <a:schemeClr val="tx1">
                                  <a:lumMod val="50000"/>
                                </a:schemeClr>
                              </a:solidFill>
                            </a:rPr>
                            <a:t>Intervention Group (16 CHCs)</a:t>
                          </a:r>
                        </a:p>
                      </p:txBody>
                    </p:sp>
                    <p:grpSp>
                      <p:nvGrpSpPr>
                        <p:cNvPr id="17" name="Group 101"/>
                        <p:cNvGrpSpPr>
                          <a:grpSpLocks/>
                        </p:cNvGrpSpPr>
                        <p:nvPr/>
                      </p:nvGrpSpPr>
                      <p:grpSpPr bwMode="auto">
                        <a:xfrm>
                          <a:off x="6891" y="3815"/>
                          <a:ext cx="480" cy="203"/>
                          <a:chOff x="8565" y="6126"/>
                          <a:chExt cx="480" cy="203"/>
                        </a:xfrm>
                      </p:grpSpPr>
                      <p:sp>
                        <p:nvSpPr>
                          <p:cNvPr id="17456" name="AutoShape 102"/>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57" name="Rectangle 103"/>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sp>
                      <p:nvSpPr>
                        <p:cNvPr id="17455" name="Rectangle 104"/>
                        <p:cNvSpPr>
                          <a:spLocks noChangeArrowheads="1"/>
                        </p:cNvSpPr>
                        <p:nvPr/>
                      </p:nvSpPr>
                      <p:spPr bwMode="auto">
                        <a:xfrm>
                          <a:off x="5736" y="4018"/>
                          <a:ext cx="2790" cy="299"/>
                        </a:xfrm>
                        <a:prstGeom prst="rect">
                          <a:avLst/>
                        </a:prstGeom>
                        <a:noFill/>
                        <a:ln w="19050">
                          <a:solidFill>
                            <a:srgbClr val="000000"/>
                          </a:solidFill>
                          <a:miter lim="800000"/>
                          <a:headEnd/>
                          <a:tailEnd/>
                        </a:ln>
                      </p:spPr>
                      <p:txBody>
                        <a:bodyPr/>
                        <a:lstStyle/>
                        <a:p>
                          <a:endParaRPr lang="en-US" sz="1800" dirty="0">
                            <a:latin typeface="Calibri" charset="0"/>
                          </a:endParaRPr>
                        </a:p>
                      </p:txBody>
                    </p:sp>
                  </p:grpSp>
                </p:grpSp>
                <p:grpSp>
                  <p:nvGrpSpPr>
                    <p:cNvPr id="18" name="Group 105"/>
                    <p:cNvGrpSpPr>
                      <a:grpSpLocks/>
                    </p:cNvGrpSpPr>
                    <p:nvPr/>
                  </p:nvGrpSpPr>
                  <p:grpSpPr bwMode="auto">
                    <a:xfrm>
                      <a:off x="5684" y="5220"/>
                      <a:ext cx="5864" cy="1163"/>
                      <a:chOff x="5736" y="5220"/>
                      <a:chExt cx="5864" cy="1163"/>
                    </a:xfrm>
                  </p:grpSpPr>
                  <p:grpSp>
                    <p:nvGrpSpPr>
                      <p:cNvPr id="19" name="Group 106"/>
                      <p:cNvGrpSpPr>
                        <a:grpSpLocks/>
                      </p:cNvGrpSpPr>
                      <p:nvPr/>
                    </p:nvGrpSpPr>
                    <p:grpSpPr bwMode="auto">
                      <a:xfrm>
                        <a:off x="9871" y="5700"/>
                        <a:ext cx="480" cy="203"/>
                        <a:chOff x="8565" y="6126"/>
                        <a:chExt cx="480" cy="203"/>
                      </a:xfrm>
                    </p:grpSpPr>
                    <p:sp>
                      <p:nvSpPr>
                        <p:cNvPr id="17447" name="AutoShape 107"/>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48" name="Rectangle 108"/>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nvGrpSpPr>
                      <p:cNvPr id="20" name="Group 109"/>
                      <p:cNvGrpSpPr>
                        <a:grpSpLocks/>
                      </p:cNvGrpSpPr>
                      <p:nvPr/>
                    </p:nvGrpSpPr>
                    <p:grpSpPr bwMode="auto">
                      <a:xfrm>
                        <a:off x="5736" y="5220"/>
                        <a:ext cx="5775" cy="480"/>
                        <a:chOff x="5093" y="9000"/>
                        <a:chExt cx="5775" cy="480"/>
                      </a:xfrm>
                    </p:grpSpPr>
                    <p:sp>
                      <p:nvSpPr>
                        <p:cNvPr id="17445" name="Rectangle 110"/>
                        <p:cNvSpPr>
                          <a:spLocks noChangeArrowheads="1"/>
                        </p:cNvSpPr>
                        <p:nvPr/>
                      </p:nvSpPr>
                      <p:spPr bwMode="auto">
                        <a:xfrm>
                          <a:off x="8078" y="9000"/>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sp>
                      <p:nvSpPr>
                        <p:cNvPr id="17446" name="Rectangle 111"/>
                        <p:cNvSpPr>
                          <a:spLocks noChangeArrowheads="1"/>
                        </p:cNvSpPr>
                        <p:nvPr/>
                      </p:nvSpPr>
                      <p:spPr bwMode="auto">
                        <a:xfrm>
                          <a:off x="5093" y="9000"/>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grpSp>
                  <p:sp>
                    <p:nvSpPr>
                      <p:cNvPr id="17438" name="Text Box 112"/>
                      <p:cNvSpPr txBox="1">
                        <a:spLocks noChangeArrowheads="1"/>
                      </p:cNvSpPr>
                      <p:nvPr/>
                    </p:nvSpPr>
                    <p:spPr bwMode="auto">
                      <a:xfrm>
                        <a:off x="8705" y="5220"/>
                        <a:ext cx="2895" cy="575"/>
                      </a:xfrm>
                      <a:prstGeom prst="rect">
                        <a:avLst/>
                      </a:prstGeom>
                      <a:noFill/>
                      <a:ln w="9525">
                        <a:noFill/>
                        <a:miter lim="800000"/>
                        <a:headEnd/>
                        <a:tailEnd/>
                      </a:ln>
                    </p:spPr>
                    <p:txBody>
                      <a:bodyPr/>
                      <a:lstStyle/>
                      <a:p>
                        <a:pPr algn="ctr">
                          <a:spcAft>
                            <a:spcPts val="1000"/>
                          </a:spcAft>
                        </a:pPr>
                        <a:r>
                          <a:rPr lang="en-US" sz="1100" b="1" dirty="0" smtClean="0">
                            <a:solidFill>
                              <a:schemeClr val="tx1">
                                <a:lumMod val="50000"/>
                              </a:schemeClr>
                            </a:solidFill>
                          </a:rPr>
                          <a:t>Receive </a:t>
                        </a:r>
                        <a:r>
                          <a:rPr lang="en-US" sz="1100" b="1" dirty="0">
                            <a:solidFill>
                              <a:schemeClr val="tx1">
                                <a:lumMod val="50000"/>
                              </a:schemeClr>
                            </a:solidFill>
                          </a:rPr>
                          <a:t>WHO Package delivered by CHW</a:t>
                        </a:r>
                      </a:p>
                      <a:p>
                        <a:endParaRPr lang="en-US" sz="1800" dirty="0"/>
                      </a:p>
                    </p:txBody>
                  </p:sp>
                  <p:grpSp>
                    <p:nvGrpSpPr>
                      <p:cNvPr id="21" name="Group 113"/>
                      <p:cNvGrpSpPr>
                        <a:grpSpLocks/>
                      </p:cNvGrpSpPr>
                      <p:nvPr/>
                    </p:nvGrpSpPr>
                    <p:grpSpPr bwMode="auto">
                      <a:xfrm>
                        <a:off x="6928" y="5700"/>
                        <a:ext cx="480" cy="203"/>
                        <a:chOff x="8565" y="6126"/>
                        <a:chExt cx="480" cy="203"/>
                      </a:xfrm>
                    </p:grpSpPr>
                    <p:sp>
                      <p:nvSpPr>
                        <p:cNvPr id="17443" name="AutoShape 114"/>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44" name="Rectangle 115"/>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nvGrpSpPr>
                      <p:cNvPr id="22" name="Group 116"/>
                      <p:cNvGrpSpPr>
                        <a:grpSpLocks/>
                      </p:cNvGrpSpPr>
                      <p:nvPr/>
                    </p:nvGrpSpPr>
                    <p:grpSpPr bwMode="auto">
                      <a:xfrm>
                        <a:off x="5736" y="5903"/>
                        <a:ext cx="5775" cy="480"/>
                        <a:chOff x="5093" y="9720"/>
                        <a:chExt cx="5775" cy="480"/>
                      </a:xfrm>
                    </p:grpSpPr>
                    <p:sp>
                      <p:nvSpPr>
                        <p:cNvPr id="17441" name="Rectangle 117"/>
                        <p:cNvSpPr>
                          <a:spLocks noChangeArrowheads="1"/>
                        </p:cNvSpPr>
                        <p:nvPr/>
                      </p:nvSpPr>
                      <p:spPr bwMode="auto">
                        <a:xfrm>
                          <a:off x="8078" y="9720"/>
                          <a:ext cx="2790" cy="480"/>
                        </a:xfrm>
                        <a:prstGeom prst="rect">
                          <a:avLst/>
                        </a:prstGeom>
                        <a:noFill/>
                        <a:ln w="19050">
                          <a:solidFill>
                            <a:srgbClr val="000000"/>
                          </a:solidFill>
                          <a:miter lim="800000"/>
                          <a:headEnd/>
                          <a:tailEnd/>
                        </a:ln>
                      </p:spPr>
                      <p:txBody>
                        <a:bodyPr/>
                        <a:lstStyle/>
                        <a:p>
                          <a:pPr algn="ctr">
                            <a:spcAft>
                              <a:spcPts val="1000"/>
                            </a:spcAft>
                          </a:pPr>
                          <a:r>
                            <a:rPr lang="en-US" sz="1100" b="1" dirty="0">
                              <a:solidFill>
                                <a:schemeClr val="tx1">
                                  <a:lumMod val="50000"/>
                                </a:schemeClr>
                              </a:solidFill>
                            </a:rPr>
                            <a:t>Follow-up at 3, 6, 9 &amp;12 mos.</a:t>
                          </a:r>
                        </a:p>
                      </p:txBody>
                    </p:sp>
                    <p:sp>
                      <p:nvSpPr>
                        <p:cNvPr id="17442" name="Rectangle 118"/>
                        <p:cNvSpPr>
                          <a:spLocks noChangeArrowheads="1"/>
                        </p:cNvSpPr>
                        <p:nvPr/>
                      </p:nvSpPr>
                      <p:spPr bwMode="auto">
                        <a:xfrm>
                          <a:off x="5093" y="9720"/>
                          <a:ext cx="2790" cy="480"/>
                        </a:xfrm>
                        <a:prstGeom prst="rect">
                          <a:avLst/>
                        </a:prstGeom>
                        <a:noFill/>
                        <a:ln w="19050">
                          <a:solidFill>
                            <a:srgbClr val="000000"/>
                          </a:solidFill>
                          <a:miter lim="800000"/>
                          <a:headEnd/>
                          <a:tailEnd/>
                        </a:ln>
                      </p:spPr>
                      <p:txBody>
                        <a:bodyPr/>
                        <a:lstStyle/>
                        <a:p>
                          <a:pPr algn="ctr">
                            <a:spcAft>
                              <a:spcPts val="1000"/>
                            </a:spcAft>
                          </a:pPr>
                          <a:r>
                            <a:rPr lang="en-US" sz="1100" b="1" dirty="0">
                              <a:solidFill>
                                <a:schemeClr val="tx1">
                                  <a:lumMod val="50000"/>
                                </a:schemeClr>
                              </a:solidFill>
                            </a:rPr>
                            <a:t>Follow-up at 3, 6, 9 &amp;12 mos.</a:t>
                          </a:r>
                          <a:endParaRPr lang="en-US" sz="1100" b="1" dirty="0">
                            <a:solidFill>
                              <a:schemeClr val="tx1">
                                <a:lumMod val="50000"/>
                              </a:schemeClr>
                            </a:solidFill>
                            <a:latin typeface="Times New Roman" charset="0"/>
                          </a:endParaRPr>
                        </a:p>
                        <a:p>
                          <a:endParaRPr lang="en-US" sz="1800" dirty="0"/>
                        </a:p>
                      </p:txBody>
                    </p:sp>
                  </p:grpSp>
                </p:grpSp>
              </p:grpSp>
            </p:grpSp>
          </p:grpSp>
          <p:grpSp>
            <p:nvGrpSpPr>
              <p:cNvPr id="23" name="Group 119"/>
              <p:cNvGrpSpPr>
                <a:grpSpLocks/>
              </p:cNvGrpSpPr>
              <p:nvPr/>
            </p:nvGrpSpPr>
            <p:grpSpPr bwMode="auto">
              <a:xfrm>
                <a:off x="6745" y="5894"/>
                <a:ext cx="480" cy="203"/>
                <a:chOff x="8565" y="6126"/>
                <a:chExt cx="480" cy="203"/>
              </a:xfrm>
            </p:grpSpPr>
            <p:sp>
              <p:nvSpPr>
                <p:cNvPr id="17426" name="AutoShape 120"/>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27" name="Rectangle 121"/>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nvGrpSpPr>
              <p:cNvPr id="24" name="Group 122"/>
              <p:cNvGrpSpPr>
                <a:grpSpLocks/>
              </p:cNvGrpSpPr>
              <p:nvPr/>
            </p:nvGrpSpPr>
            <p:grpSpPr bwMode="auto">
              <a:xfrm>
                <a:off x="5647" y="6097"/>
                <a:ext cx="5775" cy="480"/>
                <a:chOff x="5093" y="9000"/>
                <a:chExt cx="5775" cy="480"/>
              </a:xfrm>
            </p:grpSpPr>
            <p:sp>
              <p:nvSpPr>
                <p:cNvPr id="17424" name="Rectangle 123"/>
                <p:cNvSpPr>
                  <a:spLocks noChangeArrowheads="1"/>
                </p:cNvSpPr>
                <p:nvPr/>
              </p:nvSpPr>
              <p:spPr bwMode="auto">
                <a:xfrm>
                  <a:off x="8078" y="9000"/>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sp>
              <p:nvSpPr>
                <p:cNvPr id="17425" name="Rectangle 124"/>
                <p:cNvSpPr>
                  <a:spLocks noChangeArrowheads="1"/>
                </p:cNvSpPr>
                <p:nvPr/>
              </p:nvSpPr>
              <p:spPr bwMode="auto">
                <a:xfrm>
                  <a:off x="5093" y="9000"/>
                  <a:ext cx="2790" cy="480"/>
                </a:xfrm>
                <a:prstGeom prst="rect">
                  <a:avLst/>
                </a:prstGeom>
                <a:noFill/>
                <a:ln w="19050">
                  <a:solidFill>
                    <a:srgbClr val="000000"/>
                  </a:solidFill>
                  <a:miter lim="800000"/>
                  <a:headEnd/>
                  <a:tailEnd/>
                </a:ln>
              </p:spPr>
              <p:txBody>
                <a:bodyPr/>
                <a:lstStyle/>
                <a:p>
                  <a:endParaRPr lang="en-US" sz="1800" dirty="0">
                    <a:latin typeface="Calibri" charset="0"/>
                  </a:endParaRPr>
                </a:p>
              </p:txBody>
            </p:sp>
          </p:grpSp>
          <p:grpSp>
            <p:nvGrpSpPr>
              <p:cNvPr id="25" name="Group 125"/>
              <p:cNvGrpSpPr>
                <a:grpSpLocks/>
              </p:cNvGrpSpPr>
              <p:nvPr/>
            </p:nvGrpSpPr>
            <p:grpSpPr bwMode="auto">
              <a:xfrm>
                <a:off x="9830" y="5894"/>
                <a:ext cx="480" cy="203"/>
                <a:chOff x="8565" y="6126"/>
                <a:chExt cx="480" cy="203"/>
              </a:xfrm>
            </p:grpSpPr>
            <p:sp>
              <p:nvSpPr>
                <p:cNvPr id="17422" name="AutoShape 126"/>
                <p:cNvSpPr>
                  <a:spLocks noChangeArrowheads="1"/>
                </p:cNvSpPr>
                <p:nvPr/>
              </p:nvSpPr>
              <p:spPr bwMode="auto">
                <a:xfrm>
                  <a:off x="8565" y="6182"/>
                  <a:ext cx="480" cy="147"/>
                </a:xfrm>
                <a:prstGeom prst="downArrow">
                  <a:avLst>
                    <a:gd name="adj1" fmla="val 50000"/>
                    <a:gd name="adj2" fmla="val 25000"/>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23" name="Rectangle 127"/>
                <p:cNvSpPr>
                  <a:spLocks noChangeArrowheads="1"/>
                </p:cNvSpPr>
                <p:nvPr/>
              </p:nvSpPr>
              <p:spPr bwMode="auto">
                <a:xfrm>
                  <a:off x="8694" y="6126"/>
                  <a:ext cx="225" cy="143"/>
                </a:xfrm>
                <a:prstGeom prst="rect">
                  <a:avLst/>
                </a:prstGeom>
                <a:solidFill>
                  <a:srgbClr val="FFFFFF"/>
                </a:solidFill>
                <a:ln w="9525">
                  <a:noFill/>
                  <a:miter lim="800000"/>
                  <a:headEnd/>
                  <a:tailEnd/>
                </a:ln>
              </p:spPr>
              <p:txBody>
                <a:bodyPr/>
                <a:lstStyle/>
                <a:p>
                  <a:endParaRPr lang="en-US" sz="1800" dirty="0">
                    <a:latin typeface="Calibri" charset="0"/>
                  </a:endParaRPr>
                </a:p>
              </p:txBody>
            </p:sp>
          </p:grpSp>
        </p:grpSp>
        <p:sp>
          <p:nvSpPr>
            <p:cNvPr id="17416" name="AutoShape 128"/>
            <p:cNvSpPr>
              <a:spLocks noChangeArrowheads="1"/>
            </p:cNvSpPr>
            <p:nvPr/>
          </p:nvSpPr>
          <p:spPr bwMode="auto">
            <a:xfrm rot="10800000" flipH="1" flipV="1">
              <a:off x="9841" y="4788"/>
              <a:ext cx="276" cy="445"/>
            </a:xfrm>
            <a:prstGeom prst="rightArrow">
              <a:avLst>
                <a:gd name="adj1" fmla="val 61148"/>
                <a:gd name="adj2" fmla="val 32898"/>
              </a:avLst>
            </a:prstGeom>
            <a:solidFill>
              <a:srgbClr val="FFFFFF"/>
            </a:solidFill>
            <a:ln w="9525">
              <a:solidFill>
                <a:srgbClr val="000000"/>
              </a:solidFill>
              <a:miter lim="800000"/>
              <a:headEnd/>
              <a:tailEnd/>
            </a:ln>
          </p:spPr>
          <p:txBody>
            <a:bodyPr/>
            <a:lstStyle/>
            <a:p>
              <a:endParaRPr lang="en-US" sz="1800" dirty="0">
                <a:latin typeface="Calibri" charset="0"/>
              </a:endParaRPr>
            </a:p>
          </p:txBody>
        </p:sp>
        <p:sp>
          <p:nvSpPr>
            <p:cNvPr id="17417" name="Text Box 129"/>
            <p:cNvSpPr txBox="1">
              <a:spLocks noChangeArrowheads="1"/>
            </p:cNvSpPr>
            <p:nvPr/>
          </p:nvSpPr>
          <p:spPr bwMode="auto">
            <a:xfrm>
              <a:off x="10117" y="4002"/>
              <a:ext cx="1581" cy="1970"/>
            </a:xfrm>
            <a:prstGeom prst="rect">
              <a:avLst/>
            </a:prstGeom>
            <a:solidFill>
              <a:srgbClr val="FFFFFF"/>
            </a:solidFill>
            <a:ln w="19050">
              <a:solidFill>
                <a:srgbClr val="000000"/>
              </a:solidFill>
              <a:miter lim="800000"/>
              <a:headEnd/>
              <a:tailEnd/>
            </a:ln>
          </p:spPr>
          <p:txBody>
            <a:bodyPr/>
            <a:lstStyle/>
            <a:p>
              <a:pPr>
                <a:spcAft>
                  <a:spcPts val="1000"/>
                </a:spcAft>
              </a:pPr>
              <a:r>
                <a:rPr lang="en-US" sz="1100" b="1" dirty="0">
                  <a:solidFill>
                    <a:schemeClr val="tx1">
                      <a:lumMod val="50000"/>
                    </a:schemeClr>
                  </a:solidFill>
                </a:rPr>
                <a:t>Intervention</a:t>
              </a:r>
            </a:p>
            <a:p>
              <a:pPr>
                <a:spcAft>
                  <a:spcPts val="1000"/>
                </a:spcAft>
                <a:buFontTx/>
                <a:buChar char="-"/>
              </a:pPr>
              <a:r>
                <a:rPr lang="en-US" sz="1100" b="1" dirty="0">
                  <a:solidFill>
                    <a:schemeClr val="tx1">
                      <a:lumMod val="50000"/>
                    </a:schemeClr>
                  </a:solidFill>
                </a:rPr>
                <a:t>CV risk assessment;  </a:t>
              </a:r>
            </a:p>
            <a:p>
              <a:pPr>
                <a:spcAft>
                  <a:spcPts val="1000"/>
                </a:spcAft>
              </a:pPr>
              <a:r>
                <a:rPr lang="en-US" sz="1100" b="1" dirty="0">
                  <a:solidFill>
                    <a:schemeClr val="tx1">
                      <a:lumMod val="50000"/>
                    </a:schemeClr>
                  </a:solidFill>
                </a:rPr>
                <a:t> - BP readings;</a:t>
              </a:r>
            </a:p>
            <a:p>
              <a:pPr>
                <a:spcAft>
                  <a:spcPts val="1000"/>
                </a:spcAft>
              </a:pPr>
              <a:r>
                <a:rPr lang="en-US" sz="1100" b="1" dirty="0">
                  <a:solidFill>
                    <a:schemeClr val="tx1">
                      <a:lumMod val="50000"/>
                    </a:schemeClr>
                  </a:solidFill>
                </a:rPr>
                <a:t>- Medication adjustment; </a:t>
              </a:r>
            </a:p>
            <a:p>
              <a:pPr>
                <a:spcAft>
                  <a:spcPts val="1000"/>
                </a:spcAft>
              </a:pPr>
              <a:r>
                <a:rPr lang="en-US" sz="1100" b="1" dirty="0">
                  <a:solidFill>
                    <a:schemeClr val="tx1">
                      <a:lumMod val="50000"/>
                    </a:schemeClr>
                  </a:solidFill>
                </a:rPr>
                <a:t>- Behavioral counseli</a:t>
              </a:r>
              <a:r>
                <a:rPr lang="en-US" sz="1100" b="1" dirty="0"/>
                <a:t>ng</a:t>
              </a:r>
            </a:p>
          </p:txBody>
        </p:sp>
      </p:grpSp>
      <p:sp>
        <p:nvSpPr>
          <p:cNvPr id="17413" name="Rectangle 131"/>
          <p:cNvSpPr>
            <a:spLocks noChangeArrowheads="1"/>
          </p:cNvSpPr>
          <p:nvPr/>
        </p:nvSpPr>
        <p:spPr bwMode="auto">
          <a:xfrm>
            <a:off x="1066157" y="5423357"/>
            <a:ext cx="2654300" cy="430887"/>
          </a:xfrm>
          <a:prstGeom prst="rect">
            <a:avLst/>
          </a:prstGeom>
          <a:noFill/>
          <a:ln w="9525">
            <a:noFill/>
            <a:miter lim="800000"/>
            <a:headEnd/>
            <a:tailEnd/>
          </a:ln>
        </p:spPr>
        <p:txBody>
          <a:bodyPr wrap="square" anchor="ctr">
            <a:spAutoFit/>
          </a:bodyPr>
          <a:lstStyle/>
          <a:p>
            <a:pPr algn="ctr"/>
            <a:r>
              <a:rPr lang="en-US" sz="1100" b="1" dirty="0">
                <a:solidFill>
                  <a:schemeClr val="tx1">
                    <a:lumMod val="50000"/>
                  </a:schemeClr>
                </a:solidFill>
              </a:rPr>
              <a:t>Final Outcome Assessment</a:t>
            </a:r>
          </a:p>
          <a:p>
            <a:pPr algn="ctr" eaLnBrk="0" hangingPunct="0"/>
            <a:r>
              <a:rPr lang="en-US" sz="1100" b="1" dirty="0">
                <a:solidFill>
                  <a:schemeClr val="tx1">
                    <a:lumMod val="50000"/>
                  </a:schemeClr>
                </a:solidFill>
              </a:rPr>
              <a:t>BP Measurement (24 mos.)</a:t>
            </a:r>
          </a:p>
        </p:txBody>
      </p:sp>
      <p:sp>
        <p:nvSpPr>
          <p:cNvPr id="17414" name="Rectangle 131"/>
          <p:cNvSpPr>
            <a:spLocks noChangeArrowheads="1"/>
          </p:cNvSpPr>
          <p:nvPr/>
        </p:nvSpPr>
        <p:spPr bwMode="auto">
          <a:xfrm>
            <a:off x="3720457" y="5440026"/>
            <a:ext cx="2362200" cy="430887"/>
          </a:xfrm>
          <a:prstGeom prst="rect">
            <a:avLst/>
          </a:prstGeom>
          <a:noFill/>
          <a:ln w="9525">
            <a:noFill/>
            <a:miter lim="800000"/>
            <a:headEnd/>
            <a:tailEnd/>
          </a:ln>
        </p:spPr>
        <p:txBody>
          <a:bodyPr anchor="ctr">
            <a:spAutoFit/>
          </a:bodyPr>
          <a:lstStyle/>
          <a:p>
            <a:pPr algn="ctr"/>
            <a:r>
              <a:rPr lang="en-US" sz="1100" b="1" dirty="0">
                <a:solidFill>
                  <a:schemeClr val="tx1">
                    <a:lumMod val="50000"/>
                  </a:schemeClr>
                </a:solidFill>
              </a:rPr>
              <a:t>Final Outcome Assessment</a:t>
            </a:r>
          </a:p>
          <a:p>
            <a:pPr algn="ctr" eaLnBrk="0" hangingPunct="0"/>
            <a:r>
              <a:rPr lang="en-US" sz="1100" b="1" dirty="0">
                <a:solidFill>
                  <a:schemeClr val="tx1">
                    <a:lumMod val="50000"/>
                  </a:schemeClr>
                </a:solidFill>
              </a:rPr>
              <a:t>BP Measurement (24 mos.)</a:t>
            </a:r>
          </a:p>
        </p:txBody>
      </p:sp>
      <p:sp>
        <p:nvSpPr>
          <p:cNvPr id="71" name="TextBox 70"/>
          <p:cNvSpPr txBox="1"/>
          <p:nvPr/>
        </p:nvSpPr>
        <p:spPr>
          <a:xfrm>
            <a:off x="89484" y="6021043"/>
            <a:ext cx="1505540" cy="646331"/>
          </a:xfrm>
          <a:prstGeom prst="rect">
            <a:avLst/>
          </a:prstGeom>
          <a:solidFill>
            <a:schemeClr val="bg1"/>
          </a:solidFill>
        </p:spPr>
        <p:txBody>
          <a:bodyPr wrap="none" rtlCol="0">
            <a:spAutoFit/>
          </a:bodyPr>
          <a:lstStyle/>
          <a:p>
            <a:r>
              <a:rPr lang="en-GB" dirty="0" smtClean="0">
                <a:solidFill>
                  <a:schemeClr val="bg1"/>
                </a:solidFill>
              </a:rPr>
              <a:t>Hghghgghgh</a:t>
            </a:r>
          </a:p>
          <a:p>
            <a:r>
              <a:rPr lang="en-GB" dirty="0" smtClean="0">
                <a:solidFill>
                  <a:schemeClr val="bg1"/>
                </a:solidFill>
              </a:rPr>
              <a:t>Gjggj</a:t>
            </a:r>
          </a:p>
        </p:txBody>
      </p:sp>
      <p:sp>
        <p:nvSpPr>
          <p:cNvPr id="27" name="TextBox 26"/>
          <p:cNvSpPr txBox="1"/>
          <p:nvPr/>
        </p:nvSpPr>
        <p:spPr>
          <a:xfrm>
            <a:off x="5364088" y="5854244"/>
            <a:ext cx="3312368" cy="923330"/>
          </a:xfrm>
          <a:prstGeom prst="rect">
            <a:avLst/>
          </a:prstGeom>
          <a:noFill/>
        </p:spPr>
        <p:txBody>
          <a:bodyPr wrap="square" rtlCol="0">
            <a:spAutoFit/>
          </a:bodyPr>
          <a:lstStyle/>
          <a:p>
            <a:pPr algn="r"/>
            <a:r>
              <a:rPr lang="en-US" b="1" dirty="0" smtClean="0"/>
              <a:t>Recruitment to date:</a:t>
            </a:r>
          </a:p>
          <a:p>
            <a:pPr algn="r"/>
            <a:r>
              <a:rPr lang="en-US" b="1" dirty="0" smtClean="0"/>
              <a:t>16 facilities</a:t>
            </a:r>
          </a:p>
          <a:p>
            <a:pPr algn="r"/>
            <a:r>
              <a:rPr lang="en-US" b="1" dirty="0" smtClean="0"/>
              <a:t>349 patients</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dirty="0" smtClean="0"/>
              <a:t>PARTICIPANTS AT TRAINING WORKSHOP </a:t>
            </a:r>
          </a:p>
        </p:txBody>
      </p:sp>
      <p:pic>
        <p:nvPicPr>
          <p:cNvPr id="22531" name="Picture 2" descr="SAM_0219.JPG"/>
          <p:cNvPicPr>
            <a:picLocks noChangeAspect="1"/>
          </p:cNvPicPr>
          <p:nvPr/>
        </p:nvPicPr>
        <p:blipFill>
          <a:blip r:embed="rId3" cstate="print"/>
          <a:srcRect/>
          <a:stretch>
            <a:fillRect/>
          </a:stretch>
        </p:blipFill>
        <p:spPr bwMode="auto">
          <a:xfrm>
            <a:off x="0" y="927266"/>
            <a:ext cx="9143999" cy="5148262"/>
          </a:xfrm>
          <a:prstGeom prst="rect">
            <a:avLst/>
          </a:prstGeom>
          <a:noFill/>
          <a:ln w="9525">
            <a:noFill/>
            <a:miter lim="800000"/>
            <a:headEnd/>
            <a:tailEnd/>
          </a:ln>
        </p:spPr>
      </p:pic>
      <p:sp>
        <p:nvSpPr>
          <p:cNvPr id="4" name="TextBox 3"/>
          <p:cNvSpPr txBox="1"/>
          <p:nvPr/>
        </p:nvSpPr>
        <p:spPr>
          <a:xfrm>
            <a:off x="142844" y="6140255"/>
            <a:ext cx="1505540" cy="646331"/>
          </a:xfrm>
          <a:prstGeom prst="rect">
            <a:avLst/>
          </a:prstGeom>
          <a:solidFill>
            <a:schemeClr val="bg1"/>
          </a:solidFill>
        </p:spPr>
        <p:txBody>
          <a:bodyPr wrap="none" rtlCol="0">
            <a:spAutoFit/>
          </a:bodyPr>
          <a:lstStyle/>
          <a:p>
            <a:r>
              <a:rPr lang="en-GB" dirty="0" smtClean="0">
                <a:solidFill>
                  <a:schemeClr val="bg1"/>
                </a:solidFill>
              </a:rPr>
              <a:t>Hghghgghgh</a:t>
            </a:r>
          </a:p>
          <a:p>
            <a:r>
              <a:rPr lang="en-GB" dirty="0" smtClean="0">
                <a:solidFill>
                  <a:schemeClr val="bg1"/>
                </a:solidFill>
              </a:rPr>
              <a:t>Gjggj</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ctrTitle"/>
          </p:nvPr>
        </p:nvSpPr>
        <p:spPr>
          <a:xfrm>
            <a:off x="685800" y="2057400"/>
            <a:ext cx="7772400" cy="1470025"/>
          </a:xfrm>
        </p:spPr>
        <p:txBody>
          <a:bodyPr/>
          <a:lstStyle/>
          <a:p>
            <a:r>
              <a:rPr lang="en-US" sz="3600" b="1" smtClean="0"/>
              <a:t>H3Africa Kidney Disease Research Network (U 1U54HG006939-01)</a:t>
            </a: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bwMode="auto">
          <a:noFill/>
          <a:ln>
            <a:miter lim="800000"/>
            <a:headEnd/>
            <a:tailEnd/>
          </a:ln>
        </p:spPr>
        <p:txBody>
          <a:bodyPr/>
          <a:lstStyle/>
          <a:p>
            <a:fld id="{5DA6F7E3-756B-4F55-BA1F-46724A394A7A}" type="slidenum">
              <a:rPr lang="en-US" smtClean="0"/>
              <a:pPr/>
              <a:t>24</a:t>
            </a:fld>
            <a:endParaRPr lang="en-US" smtClean="0"/>
          </a:p>
        </p:txBody>
      </p:sp>
      <p:pic>
        <p:nvPicPr>
          <p:cNvPr id="18435" name="Picture 3"/>
          <p:cNvPicPr>
            <a:picLocks/>
          </p:cNvPicPr>
          <p:nvPr/>
        </p:nvPicPr>
        <p:blipFill>
          <a:blip r:embed="rId2"/>
          <a:srcRect/>
          <a:stretch>
            <a:fillRect/>
          </a:stretch>
        </p:blipFill>
        <p:spPr bwMode="auto">
          <a:xfrm>
            <a:off x="1111250" y="628650"/>
            <a:ext cx="6929438" cy="5151438"/>
          </a:xfrm>
          <a:prstGeom prst="rect">
            <a:avLst/>
          </a:prstGeom>
          <a:noFill/>
          <a:ln w="9525">
            <a:noFill/>
            <a:miter lim="800000"/>
            <a:headEnd/>
            <a:tailEnd/>
          </a:ln>
        </p:spPr>
      </p:pic>
      <p:sp>
        <p:nvSpPr>
          <p:cNvPr id="6" name="5-Point Star 5"/>
          <p:cNvSpPr>
            <a:spLocks noChangeAspect="1"/>
          </p:cNvSpPr>
          <p:nvPr/>
        </p:nvSpPr>
        <p:spPr>
          <a:xfrm>
            <a:off x="3055938" y="2743200"/>
            <a:ext cx="136525" cy="136525"/>
          </a:xfrm>
          <a:prstGeom prst="star5">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5-Point Star 6"/>
          <p:cNvSpPr>
            <a:spLocks noChangeAspect="1"/>
          </p:cNvSpPr>
          <p:nvPr/>
        </p:nvSpPr>
        <p:spPr>
          <a:xfrm>
            <a:off x="3581400" y="2674938"/>
            <a:ext cx="136525" cy="136525"/>
          </a:xfrm>
          <a:prstGeom prst="star5">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5-Point Star 7"/>
          <p:cNvSpPr>
            <a:spLocks noChangeAspect="1"/>
          </p:cNvSpPr>
          <p:nvPr/>
        </p:nvSpPr>
        <p:spPr>
          <a:xfrm>
            <a:off x="5867400" y="2765425"/>
            <a:ext cx="136525" cy="138113"/>
          </a:xfrm>
          <a:prstGeom prst="star5">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5-Point Star 8"/>
          <p:cNvSpPr>
            <a:spLocks noChangeAspect="1"/>
          </p:cNvSpPr>
          <p:nvPr/>
        </p:nvSpPr>
        <p:spPr>
          <a:xfrm>
            <a:off x="5730875" y="3032125"/>
            <a:ext cx="136525" cy="138113"/>
          </a:xfrm>
          <a:prstGeom prst="star5">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a:spLocks noChangeAspect="1"/>
          </p:cNvSpPr>
          <p:nvPr/>
        </p:nvSpPr>
        <p:spPr>
          <a:xfrm>
            <a:off x="5029200" y="5029200"/>
            <a:ext cx="136525" cy="136525"/>
          </a:xfrm>
          <a:prstGeom prst="star5">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395288" y="228600"/>
            <a:ext cx="8291512" cy="685800"/>
          </a:xfrm>
        </p:spPr>
        <p:txBody>
          <a:bodyPr/>
          <a:lstStyle/>
          <a:p>
            <a:pPr algn="ctr"/>
            <a:r>
              <a:rPr lang="en-US" sz="2800" b="1" dirty="0" smtClean="0">
                <a:solidFill>
                  <a:schemeClr val="bg1"/>
                </a:solidFill>
              </a:rPr>
              <a:t>Institutions and Collaborators</a:t>
            </a:r>
            <a:endParaRPr lang="en-US" sz="2800" b="1" dirty="0" smtClean="0"/>
          </a:p>
        </p:txBody>
      </p:sp>
      <p:graphicFrame>
        <p:nvGraphicFramePr>
          <p:cNvPr id="32802" name="Group 34"/>
          <p:cNvGraphicFramePr>
            <a:graphicFrameLocks noGrp="1"/>
          </p:cNvGraphicFramePr>
          <p:nvPr/>
        </p:nvGraphicFramePr>
        <p:xfrm>
          <a:off x="0" y="1142984"/>
          <a:ext cx="9144001" cy="5519360"/>
        </p:xfrm>
        <a:graphic>
          <a:graphicData uri="http://schemas.openxmlformats.org/drawingml/2006/table">
            <a:tbl>
              <a:tblPr/>
              <a:tblGrid>
                <a:gridCol w="1545465"/>
                <a:gridCol w="3090930"/>
                <a:gridCol w="2962141"/>
                <a:gridCol w="1545465"/>
              </a:tblGrid>
              <a:tr h="2618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NewsGoth BT" pitchFamily="34" charset="0"/>
                          <a:ea typeface="MS PGothic" pitchFamily="34" charset="-128"/>
                        </a:rPr>
                        <a:t>Country</a:t>
                      </a:r>
                      <a:endParaRPr kumimoji="0" lang="en-US" sz="1400" b="1" i="0" u="none" strike="noStrike" cap="none" normalizeH="0" baseline="0" dirty="0" smtClean="0">
                        <a:ln>
                          <a:noFill/>
                        </a:ln>
                        <a:solidFill>
                          <a:srgbClr val="FFFFFF"/>
                        </a:solidFill>
                        <a:effectLst/>
                        <a:latin typeface="Arial" pitchFamily="34" charset="0"/>
                        <a:ea typeface="MS ??" charset="0"/>
                        <a:cs typeface="Arial" pitchFamily="34"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NewsGoth BT" pitchFamily="34" charset="0"/>
                          <a:ea typeface="MS PGothic" pitchFamily="34" charset="-128"/>
                        </a:rPr>
                        <a:t>Institution</a:t>
                      </a:r>
                      <a:endParaRPr kumimoji="0" lang="en-US" sz="1400" b="1" i="0" u="none" strike="noStrike" cap="none" normalizeH="0" baseline="0" smtClean="0">
                        <a:ln>
                          <a:noFill/>
                        </a:ln>
                        <a:solidFill>
                          <a:srgbClr val="FFFFFF"/>
                        </a:solidFill>
                        <a:effectLst/>
                        <a:latin typeface="Arial" pitchFamily="34" charset="0"/>
                        <a:ea typeface="MS ??" charset="0"/>
                        <a:cs typeface="Arial" pitchFamily="34"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NewsGoth BT" pitchFamily="34" charset="0"/>
                          <a:ea typeface="MS PGothic" pitchFamily="34" charset="-128"/>
                        </a:rPr>
                        <a:t>Key Personnel</a:t>
                      </a:r>
                      <a:endParaRPr kumimoji="0" lang="en-US" sz="1400" b="1" i="0" u="none" strike="noStrike" cap="none" normalizeH="0" baseline="0" dirty="0" smtClean="0">
                        <a:ln>
                          <a:noFill/>
                        </a:ln>
                        <a:solidFill>
                          <a:srgbClr val="FFFFFF"/>
                        </a:solidFill>
                        <a:effectLst/>
                        <a:latin typeface="Arial" pitchFamily="34" charset="0"/>
                        <a:ea typeface="MS ??" charset="0"/>
                        <a:cs typeface="Arial" pitchFamily="34"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 charset="0"/>
                          <a:cs typeface="Arial" pitchFamily="34" charset="0"/>
                        </a:rPr>
                        <a:t>Role</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r>
              <a:tr h="524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81F5B"/>
                          </a:solidFill>
                          <a:effectLst/>
                          <a:latin typeface="Arial" pitchFamily="34" charset="0"/>
                          <a:ea typeface="MS ??" charset="0"/>
                          <a:cs typeface="Arial" pitchFamily="34" charset="0"/>
                        </a:rPr>
                        <a:t>Ethiopia</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cs typeface="Arial" pitchFamily="34" charset="0"/>
                        </a:rPr>
                        <a:t>Addis Ababa University</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Y. </a:t>
                      </a:r>
                      <a:r>
                        <a:rPr kumimoji="0" lang="en-US" sz="1400" b="0" i="0" u="none" strike="noStrike" cap="none" normalizeH="0" baseline="0" dirty="0" err="1" smtClean="0">
                          <a:ln>
                            <a:noFill/>
                          </a:ln>
                          <a:solidFill>
                            <a:srgbClr val="081F5B"/>
                          </a:solidFill>
                          <a:effectLst/>
                          <a:latin typeface="Arial" pitchFamily="34" charset="0"/>
                          <a:ea typeface="MS ??" charset="0"/>
                          <a:cs typeface="Arial" pitchFamily="34" charset="0"/>
                        </a:rPr>
                        <a:t>Menghistu</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cs typeface="Arial" pitchFamily="34" charset="0"/>
                        </a:rPr>
                        <a:t>Center PI</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r>
              <a:tr h="183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81F5B"/>
                          </a:solidFill>
                          <a:effectLst/>
                          <a:latin typeface="NewsGoth BT" pitchFamily="34" charset="0"/>
                          <a:ea typeface="MS PGothic" pitchFamily="34" charset="-128"/>
                        </a:rPr>
                        <a:t>Ghana</a:t>
                      </a:r>
                      <a:endParaRPr kumimoji="0" lang="en-US" sz="1400" b="1" i="0" u="none" strike="noStrike" cap="none" normalizeH="0" baseline="0" dirty="0" smtClean="0">
                        <a:ln>
                          <a:noFill/>
                        </a:ln>
                        <a:solidFill>
                          <a:srgbClr val="081F5B"/>
                        </a:solidFill>
                        <a:effectLst/>
                        <a:latin typeface="Arial" pitchFamily="34" charset="0"/>
                        <a:ea typeface="MS ??" charset="0"/>
                        <a:cs typeface="Arial" pitchFamily="34"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University of Ghana</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Dwomoa Adu,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Charlotte Osafo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Alexander </a:t>
                      </a:r>
                      <a:r>
                        <a:rPr kumimoji="0" lang="en-US" sz="1400" b="0" i="0" u="none" strike="noStrike" cap="none" normalizeH="0" baseline="0" dirty="0" err="1" smtClean="0">
                          <a:ln>
                            <a:noFill/>
                          </a:ln>
                          <a:solidFill>
                            <a:srgbClr val="081F5B"/>
                          </a:solidFill>
                          <a:effectLst/>
                          <a:latin typeface="Arial" pitchFamily="34" charset="0"/>
                          <a:ea typeface="MS ??" charset="0"/>
                          <a:cs typeface="Arial" pitchFamily="34" charset="0"/>
                        </a:rPr>
                        <a:t>Nyarko</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Michael Mate-Kole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Ivy </a:t>
                      </a:r>
                      <a:r>
                        <a:rPr kumimoji="0" lang="en-US" sz="1400" b="0" i="0" u="none" strike="noStrike" cap="none" normalizeH="0" baseline="0" dirty="0" err="1" smtClean="0">
                          <a:ln>
                            <a:noFill/>
                          </a:ln>
                          <a:solidFill>
                            <a:srgbClr val="081F5B"/>
                          </a:solidFill>
                          <a:effectLst/>
                          <a:latin typeface="Arial" pitchFamily="34" charset="0"/>
                          <a:ea typeface="MS ??" charset="0"/>
                          <a:cs typeface="Arial" pitchFamily="34" charset="0"/>
                        </a:rPr>
                        <a:t>Ekem</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Vincent </a:t>
                      </a:r>
                      <a:r>
                        <a:rPr kumimoji="0" lang="en-US" sz="1400" b="0" i="0" u="none" strike="noStrike" cap="none" normalizeH="0" baseline="0" dirty="0" err="1" smtClean="0">
                          <a:ln>
                            <a:noFill/>
                          </a:ln>
                          <a:solidFill>
                            <a:srgbClr val="081F5B"/>
                          </a:solidFill>
                          <a:effectLst/>
                          <a:latin typeface="Arial" pitchFamily="34" charset="0"/>
                          <a:ea typeface="MS ??" charset="0"/>
                          <a:cs typeface="Arial" pitchFamily="34" charset="0"/>
                        </a:rPr>
                        <a:t>Boima</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Kwame Affram</a:t>
                      </a: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cs typeface="Arial" pitchFamily="34" charset="0"/>
                        </a:rPr>
                        <a:t>PI</a:t>
                      </a:r>
                    </a:p>
                  </a:txBody>
                  <a:tcPr marL="73025" marR="73025" marT="0" marB="0" horzOverflow="overflow">
                    <a:lnL>
                      <a:noFill/>
                    </a:lnL>
                    <a:lnR>
                      <a:noFill/>
                    </a:lnR>
                    <a:lnT>
                      <a:noFill/>
                    </a:lnT>
                    <a:lnB>
                      <a:noFill/>
                    </a:lnB>
                    <a:lnTlToBr>
                      <a:noFill/>
                    </a:lnTlToBr>
                    <a:lnBlToTr>
                      <a:noFill/>
                    </a:lnBlToTr>
                    <a:solidFill>
                      <a:schemeClr val="bg1"/>
                    </a:solidFill>
                  </a:tcPr>
                </a:tc>
              </a:tr>
              <a:tr h="1048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 </a:t>
                      </a:r>
                      <a:endParaRPr kumimoji="0" lang="en-US" sz="1400" b="0" i="0" u="none" strike="noStrike" cap="none" normalizeH="0" baseline="0" smtClean="0">
                        <a:ln>
                          <a:noFill/>
                        </a:ln>
                        <a:solidFill>
                          <a:srgbClr val="081F5B"/>
                        </a:solidFill>
                        <a:effectLst/>
                        <a:latin typeface="Arial" pitchFamily="34" charset="0"/>
                        <a:ea typeface="MS ??" charset="0"/>
                        <a:cs typeface="Arial" pitchFamily="34" charset="0"/>
                      </a:endParaRPr>
                    </a:p>
                  </a:txBody>
                  <a:tcPr marL="73025" marR="73025" marT="0" marB="0" horzOverflow="overflow">
                    <a:lnL>
                      <a:noFill/>
                    </a:lnL>
                    <a:lnR>
                      <a:noFill/>
                    </a:lnR>
                    <a:lnT>
                      <a:noFill/>
                    </a:lnT>
                    <a:lnB w="12700" cap="flat" cmpd="sng" algn="ctr">
                      <a:solidFill>
                        <a:srgbClr val="081F5B"/>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Kwame Nkrumah University of Science &amp; Technology</a:t>
                      </a:r>
                      <a:endPar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endParaRPr>
                    </a:p>
                  </a:txBody>
                  <a:tcPr marL="73025" marR="73025" marT="0" marB="0" horzOverflow="overflow">
                    <a:lnL>
                      <a:noFill/>
                    </a:lnL>
                    <a:lnR>
                      <a:noFill/>
                    </a:lnR>
                    <a:lnT>
                      <a:noFill/>
                    </a:lnT>
                    <a:lnB w="12700" cap="flat" cmpd="sng" algn="ctr">
                      <a:solidFill>
                        <a:srgbClr val="081F5B"/>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rPr>
                        <a:t>Jacob Plange-Rhule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rPr>
                        <a:t>Benjamin Eghan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rPr>
                        <a:t>Yaw Adu-</a:t>
                      </a:r>
                      <a:r>
                        <a:rPr kumimoji="0" lang="en-US" sz="1400" b="0" i="0" u="none" strike="noStrike" cap="none" normalizeH="0" baseline="0" dirty="0" err="1" smtClean="0">
                          <a:ln>
                            <a:noFill/>
                          </a:ln>
                          <a:solidFill>
                            <a:srgbClr val="081F5B"/>
                          </a:solidFill>
                          <a:effectLst/>
                          <a:latin typeface="Arial" pitchFamily="34" charset="0"/>
                          <a:ea typeface="Times New Roman" pitchFamily="18" charset="0"/>
                          <a:cs typeface="Arial" pitchFamily="34" charset="0"/>
                        </a:rPr>
                        <a:t>Boakye</a:t>
                      </a:r>
                      <a:endPar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rPr>
                        <a:t>Elliot </a:t>
                      </a:r>
                      <a:r>
                        <a:rPr kumimoji="0" lang="en-US" sz="1400" b="0" i="0" u="none" strike="noStrike" cap="none" normalizeH="0" baseline="0" dirty="0" err="1" smtClean="0">
                          <a:ln>
                            <a:noFill/>
                          </a:ln>
                          <a:solidFill>
                            <a:srgbClr val="081F5B"/>
                          </a:solidFill>
                          <a:effectLst/>
                          <a:latin typeface="Arial" pitchFamily="34" charset="0"/>
                          <a:ea typeface="Times New Roman" pitchFamily="18" charset="0"/>
                          <a:cs typeface="Arial" pitchFamily="34" charset="0"/>
                        </a:rPr>
                        <a:t>Tannor</a:t>
                      </a:r>
                      <a:endPar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Times New Roman" pitchFamily="18" charset="0"/>
                          <a:cs typeface="Arial" pitchFamily="34" charset="0"/>
                        </a:rPr>
                        <a:t>Dr Sampson Antwi</a:t>
                      </a:r>
                    </a:p>
                  </a:txBody>
                  <a:tcPr marL="68580" marR="68580" marT="0" marB="0" horzOverflow="overflow">
                    <a:lnL>
                      <a:noFill/>
                    </a:lnL>
                    <a:lnR>
                      <a:noFill/>
                    </a:lnR>
                    <a:lnT>
                      <a:noFill/>
                    </a:lnT>
                    <a:lnB w="12700" cap="flat" cmpd="sng" algn="ctr">
                      <a:solidFill>
                        <a:srgbClr val="081F5B"/>
                      </a:solidFill>
                      <a:prstDash val="solid"/>
                      <a:round/>
                      <a:headEnd type="none" w="med" len="med"/>
                      <a:tailEnd type="none" w="med" len="med"/>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cs typeface="Arial" pitchFamily="34" charset="0"/>
                        </a:rPr>
                        <a:t>Center PI</a:t>
                      </a:r>
                    </a:p>
                  </a:txBody>
                  <a:tcPr marL="73025" marR="73025" marT="0" marB="0" horzOverflow="overflow">
                    <a:lnL>
                      <a:noFill/>
                    </a:lnL>
                    <a:lnR>
                      <a:noFill/>
                    </a:lnR>
                    <a:lnT>
                      <a:noFill/>
                    </a:lnT>
                    <a:lnB w="12700" cap="flat" cmpd="sng" algn="ctr">
                      <a:solidFill>
                        <a:srgbClr val="081F5B"/>
                      </a:solidFill>
                      <a:prstDash val="solid"/>
                      <a:round/>
                      <a:headEnd type="none" w="med" len="med"/>
                      <a:tailEnd type="none" w="med" len="med"/>
                    </a:lnB>
                    <a:lnTlToBr>
                      <a:noFill/>
                    </a:lnTlToBr>
                    <a:lnBlToTr>
                      <a:noFill/>
                    </a:lnBlToTr>
                    <a:solidFill>
                      <a:srgbClr val="E7E7EA"/>
                    </a:solidFill>
                  </a:tcPr>
                </a:tc>
              </a:tr>
              <a:tr h="183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81F5B"/>
                          </a:solidFill>
                          <a:effectLst/>
                          <a:latin typeface="Arial" pitchFamily="34" charset="0"/>
                          <a:ea typeface="MS ??" charset="0"/>
                          <a:cs typeface="Arial" pitchFamily="34" charset="0"/>
                        </a:rPr>
                        <a:t>Kenya</a:t>
                      </a:r>
                    </a:p>
                  </a:txBody>
                  <a:tcPr marL="73025" marR="73025" marT="0" marB="0" horzOverflow="overflow">
                    <a:lnL>
                      <a:noFill/>
                    </a:lnL>
                    <a:lnR>
                      <a:noFill/>
                    </a:lnR>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University of Nairobi</a:t>
                      </a:r>
                    </a:p>
                  </a:txBody>
                  <a:tcPr marL="73025" marR="73025" marT="0" marB="0" horzOverflow="overflow">
                    <a:lnL>
                      <a:noFill/>
                    </a:lnL>
                    <a:lnR>
                      <a:noFill/>
                    </a:lnR>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rPr>
                        <a:t>S.O. Mc’Ligeyo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rPr>
                        <a:t>James Ochanda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rPr>
                        <a:t>Joel W. Ocheng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Times New Roman" pitchFamily="18" charset="0"/>
                          <a:cs typeface="Arial" pitchFamily="34" charset="0"/>
                        </a:rPr>
                        <a:t>Isabella Oyier</a:t>
                      </a:r>
                    </a:p>
                  </a:txBody>
                  <a:tcPr marL="68580" marR="68580" marT="0" marB="0" horzOverflow="overflow">
                    <a:lnL>
                      <a:noFill/>
                    </a:lnL>
                    <a:lnR>
                      <a:noFill/>
                    </a:lnR>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cs typeface="Arial" pitchFamily="34" charset="0"/>
                        </a:rPr>
                        <a:t>Center PI</a:t>
                      </a:r>
                    </a:p>
                  </a:txBody>
                  <a:tcPr marL="73025" marR="73025" marT="0" marB="0" horzOverflow="overflow">
                    <a:lnL>
                      <a:noFill/>
                    </a:lnL>
                    <a:lnR>
                      <a:noFill/>
                    </a:lnR>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395288" y="228600"/>
            <a:ext cx="8291512" cy="685800"/>
          </a:xfrm>
        </p:spPr>
        <p:txBody>
          <a:bodyPr/>
          <a:lstStyle/>
          <a:p>
            <a:pPr algn="ctr"/>
            <a:r>
              <a:rPr lang="en-US" sz="2800" b="1" dirty="0" smtClean="0">
                <a:solidFill>
                  <a:schemeClr val="bg1"/>
                </a:solidFill>
              </a:rPr>
              <a:t>Institutions and Collaborators</a:t>
            </a:r>
            <a:endParaRPr lang="en-US" sz="2800" b="1" dirty="0" smtClean="0"/>
          </a:p>
        </p:txBody>
      </p:sp>
      <p:graphicFrame>
        <p:nvGraphicFramePr>
          <p:cNvPr id="7" name="Table 6"/>
          <p:cNvGraphicFramePr>
            <a:graphicFrameLocks noGrp="1"/>
          </p:cNvGraphicFramePr>
          <p:nvPr/>
        </p:nvGraphicFramePr>
        <p:xfrm>
          <a:off x="85756" y="1071546"/>
          <a:ext cx="9058244" cy="3692374"/>
        </p:xfrm>
        <a:graphic>
          <a:graphicData uri="http://schemas.openxmlformats.org/drawingml/2006/table">
            <a:tbl>
              <a:tblPr firstRow="1" bandRow="1">
                <a:tableStyleId>{EB9631B5-78F2-41C9-869B-9F39066F8104}</a:tableStyleId>
              </a:tblPr>
              <a:tblGrid>
                <a:gridCol w="1328542"/>
                <a:gridCol w="3260968"/>
                <a:gridCol w="2898638"/>
                <a:gridCol w="1570096"/>
              </a:tblGrid>
              <a:tr h="213360">
                <a:tc>
                  <a:txBody>
                    <a:bodyPr/>
                    <a:lstStyle/>
                    <a:p>
                      <a:pPr marL="0" marR="0">
                        <a:spcBef>
                          <a:spcPts val="0"/>
                        </a:spcBef>
                        <a:spcAft>
                          <a:spcPts val="0"/>
                        </a:spcAft>
                      </a:pPr>
                      <a:r>
                        <a:rPr lang="en-US" sz="1400" dirty="0">
                          <a:effectLst/>
                        </a:rPr>
                        <a:t>Country</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Institution</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Key Personnel</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smtClean="0">
                          <a:effectLst/>
                          <a:latin typeface="Arial"/>
                          <a:ea typeface="MS ??"/>
                          <a:cs typeface="Arial"/>
                        </a:rPr>
                        <a:t>Role</a:t>
                      </a:r>
                      <a:endParaRPr lang="en-US" sz="1400" dirty="0">
                        <a:effectLst/>
                        <a:latin typeface="Arial"/>
                        <a:ea typeface="MS ??"/>
                        <a:cs typeface="Arial"/>
                      </a:endParaRPr>
                    </a:p>
                  </a:txBody>
                  <a:tcPr marL="73025" marR="73025" marT="0" marB="0"/>
                </a:tc>
              </a:tr>
              <a:tr h="426720">
                <a:tc>
                  <a:txBody>
                    <a:bodyPr/>
                    <a:lstStyle/>
                    <a:p>
                      <a:pPr marL="0" marR="0">
                        <a:spcBef>
                          <a:spcPts val="0"/>
                        </a:spcBef>
                        <a:spcAft>
                          <a:spcPts val="0"/>
                        </a:spcAft>
                      </a:pPr>
                      <a:r>
                        <a:rPr lang="en-US" sz="1400" b="1" dirty="0">
                          <a:effectLst/>
                        </a:rPr>
                        <a:t>Nigeria</a:t>
                      </a:r>
                      <a:endParaRPr lang="en-US" sz="1400" b="1"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University of Ibadan</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Tunde Salako</a:t>
                      </a:r>
                    </a:p>
                    <a:p>
                      <a:pPr marL="0" marR="0">
                        <a:spcBef>
                          <a:spcPts val="0"/>
                        </a:spcBef>
                        <a:spcAft>
                          <a:spcPts val="0"/>
                        </a:spcAft>
                      </a:pPr>
                      <a:r>
                        <a:rPr lang="en-US" sz="1400" dirty="0">
                          <a:effectLst/>
                        </a:rPr>
                        <a:t>Olukemi </a:t>
                      </a:r>
                      <a:r>
                        <a:rPr lang="en-US" sz="1400" dirty="0" err="1">
                          <a:effectLst/>
                        </a:rPr>
                        <a:t>Amodu</a:t>
                      </a:r>
                      <a:r>
                        <a:rPr lang="en-US" sz="1400" dirty="0">
                          <a:effectLst/>
                        </a:rPr>
                        <a:t> </a:t>
                      </a:r>
                      <a:endParaRPr lang="en-US" sz="1400" dirty="0" smtClean="0">
                        <a:effectLst/>
                      </a:endParaRPr>
                    </a:p>
                    <a:p>
                      <a:pPr marL="0" marR="0">
                        <a:spcBef>
                          <a:spcPts val="0"/>
                        </a:spcBef>
                        <a:spcAft>
                          <a:spcPts val="0"/>
                        </a:spcAft>
                      </a:pPr>
                      <a:r>
                        <a:rPr lang="en-US" sz="1400" dirty="0" smtClean="0">
                          <a:effectLst/>
                          <a:latin typeface="Arial"/>
                          <a:ea typeface="MS ??"/>
                          <a:cs typeface="Arial"/>
                        </a:rPr>
                        <a:t>Adebowale </a:t>
                      </a:r>
                      <a:r>
                        <a:rPr lang="en-US" sz="1400" dirty="0" err="1" smtClean="0">
                          <a:effectLst/>
                          <a:latin typeface="Arial"/>
                          <a:ea typeface="MS ??"/>
                          <a:cs typeface="Arial"/>
                        </a:rPr>
                        <a:t>Ademola</a:t>
                      </a:r>
                      <a:endParaRPr lang="en-US" sz="1400" dirty="0" smtClean="0">
                        <a:effectLst/>
                        <a:latin typeface="Arial"/>
                        <a:ea typeface="MS ??"/>
                        <a:cs typeface="Arial"/>
                      </a:endParaRPr>
                    </a:p>
                    <a:p>
                      <a:pPr marL="0" marR="0">
                        <a:spcBef>
                          <a:spcPts val="0"/>
                        </a:spcBef>
                        <a:spcAft>
                          <a:spcPts val="0"/>
                        </a:spcAft>
                      </a:pPr>
                      <a:r>
                        <a:rPr lang="en-US" sz="1400" dirty="0" err="1" smtClean="0">
                          <a:effectLst/>
                          <a:latin typeface="Arial"/>
                          <a:ea typeface="MS ??"/>
                          <a:cs typeface="Arial"/>
                        </a:rPr>
                        <a:t>Akinkemi</a:t>
                      </a:r>
                      <a:r>
                        <a:rPr lang="en-US" sz="1400" baseline="0" dirty="0" smtClean="0">
                          <a:effectLst/>
                          <a:latin typeface="Arial"/>
                          <a:ea typeface="MS ??"/>
                          <a:cs typeface="Arial"/>
                        </a:rPr>
                        <a:t> </a:t>
                      </a:r>
                      <a:r>
                        <a:rPr lang="en-US" sz="1400" baseline="0" dirty="0" err="1" smtClean="0">
                          <a:effectLst/>
                          <a:latin typeface="Arial"/>
                          <a:ea typeface="MS ??"/>
                          <a:cs typeface="Arial"/>
                        </a:rPr>
                        <a:t>Fedipe</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smtClean="0">
                          <a:effectLst/>
                          <a:latin typeface="Arial"/>
                          <a:ea typeface="MS ??"/>
                          <a:cs typeface="Arial"/>
                        </a:rPr>
                        <a:t>Center PI</a:t>
                      </a:r>
                      <a:endParaRPr lang="en-US" sz="1400" dirty="0">
                        <a:effectLst/>
                        <a:latin typeface="Arial"/>
                        <a:ea typeface="MS ??"/>
                        <a:cs typeface="Arial"/>
                      </a:endParaRPr>
                    </a:p>
                  </a:txBody>
                  <a:tcPr marL="73025" marR="73025" marT="0" marB="0"/>
                </a:tc>
              </a:tr>
              <a:tr h="640080">
                <a:tc>
                  <a:txBody>
                    <a:bodyPr/>
                    <a:lstStyle/>
                    <a:p>
                      <a:pPr marL="0" marR="0">
                        <a:spcBef>
                          <a:spcPts val="0"/>
                        </a:spcBef>
                        <a:spcAft>
                          <a:spcPts val="0"/>
                        </a:spcAft>
                      </a:pPr>
                      <a:r>
                        <a:rPr lang="en-US" sz="1400" dirty="0">
                          <a:effectLst/>
                        </a:rPr>
                        <a:t> </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University of Ilorin</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a:effectLst/>
                        </a:rPr>
                        <a:t>Chijioke Adindu </a:t>
                      </a:r>
                    </a:p>
                    <a:p>
                      <a:pPr marL="0" marR="0">
                        <a:spcBef>
                          <a:spcPts val="0"/>
                        </a:spcBef>
                        <a:spcAft>
                          <a:spcPts val="0"/>
                        </a:spcAft>
                      </a:pPr>
                      <a:r>
                        <a:rPr lang="en-US" sz="1400" dirty="0">
                          <a:effectLst/>
                        </a:rPr>
                        <a:t>Timothy Olarenwaju</a:t>
                      </a:r>
                    </a:p>
                    <a:p>
                      <a:pPr marL="0" marR="0">
                        <a:spcBef>
                          <a:spcPts val="0"/>
                        </a:spcBef>
                        <a:spcAft>
                          <a:spcPts val="0"/>
                        </a:spcAft>
                      </a:pPr>
                      <a:r>
                        <a:rPr lang="en-US" sz="1400" dirty="0">
                          <a:effectLst/>
                        </a:rPr>
                        <a:t>C. O. Bewaji </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endParaRPr lang="en-US" sz="1400" dirty="0" smtClean="0">
                        <a:effectLst/>
                        <a:latin typeface="Arial"/>
                        <a:ea typeface="MS ??"/>
                        <a:cs typeface="Arial"/>
                      </a:endParaRPr>
                    </a:p>
                    <a:p>
                      <a:pPr marL="0" marR="0">
                        <a:spcBef>
                          <a:spcPts val="0"/>
                        </a:spcBef>
                        <a:spcAft>
                          <a:spcPts val="0"/>
                        </a:spcAft>
                      </a:pPr>
                      <a:endParaRPr lang="en-US" sz="1400" dirty="0" smtClean="0">
                        <a:effectLst/>
                        <a:latin typeface="Arial"/>
                        <a:ea typeface="MS ??"/>
                        <a:cs typeface="Arial"/>
                      </a:endParaRPr>
                    </a:p>
                  </a:txBody>
                  <a:tcPr marL="73025" marR="73025" marT="0" marB="0"/>
                </a:tc>
              </a:tr>
              <a:tr h="426720">
                <a:tc>
                  <a:txBody>
                    <a:bodyPr/>
                    <a:lstStyle/>
                    <a:p>
                      <a:pPr marL="0" marR="0">
                        <a:spcBef>
                          <a:spcPts val="0"/>
                        </a:spcBef>
                        <a:spcAft>
                          <a:spcPts val="0"/>
                        </a:spcAft>
                      </a:pPr>
                      <a:r>
                        <a:rPr lang="en-US" sz="1400" dirty="0">
                          <a:effectLst/>
                          <a:highlight>
                            <a:srgbClr val="FFFF00"/>
                          </a:highlight>
                        </a:rPr>
                        <a:t> </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pl-PL" sz="1400" dirty="0">
                          <a:effectLst/>
                        </a:rPr>
                        <a:t>Obafemi </a:t>
                      </a:r>
                      <a:r>
                        <a:rPr lang="pl-PL" sz="1400" dirty="0" err="1">
                          <a:effectLst/>
                        </a:rPr>
                        <a:t>Awolowo</a:t>
                      </a:r>
                      <a:r>
                        <a:rPr lang="pl-PL" sz="1400" dirty="0">
                          <a:effectLst/>
                        </a:rPr>
                        <a:t> </a:t>
                      </a:r>
                      <a:r>
                        <a:rPr lang="pl-PL" sz="1400" dirty="0" err="1" smtClean="0">
                          <a:effectLst/>
                        </a:rPr>
                        <a:t>University</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r>
                        <a:rPr lang="en-US" sz="1400" dirty="0" err="1" smtClean="0">
                          <a:effectLst/>
                        </a:rPr>
                        <a:t>Fatiu</a:t>
                      </a:r>
                      <a:r>
                        <a:rPr lang="en-US" sz="1400" dirty="0" smtClean="0">
                          <a:effectLst/>
                        </a:rPr>
                        <a:t> </a:t>
                      </a:r>
                      <a:r>
                        <a:rPr lang="en-US" sz="1400" dirty="0">
                          <a:effectLst/>
                        </a:rPr>
                        <a:t>Arogundade</a:t>
                      </a:r>
                      <a:endParaRPr lang="en-US" sz="1400" dirty="0">
                        <a:effectLst/>
                        <a:latin typeface="Arial"/>
                        <a:ea typeface="MS ??"/>
                        <a:cs typeface="Arial"/>
                      </a:endParaRPr>
                    </a:p>
                  </a:txBody>
                  <a:tcPr marL="73025" marR="73025" marT="0" marB="0"/>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tc>
              </a:tr>
              <a:tr h="213360">
                <a:tc>
                  <a:txBody>
                    <a:bodyPr/>
                    <a:lstStyle/>
                    <a:p>
                      <a:pPr marL="0" marR="0">
                        <a:spcBef>
                          <a:spcPts val="0"/>
                        </a:spcBef>
                        <a:spcAft>
                          <a:spcPts val="0"/>
                        </a:spcAft>
                      </a:pPr>
                      <a:r>
                        <a:rPr lang="en-US" sz="1400" dirty="0">
                          <a:effectLst/>
                        </a:rPr>
                        <a:t> </a:t>
                      </a: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r>
                        <a:rPr lang="en-US" sz="1400" dirty="0" smtClean="0">
                          <a:effectLst/>
                        </a:rPr>
                        <a:t>University of Abuja</a:t>
                      </a: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r>
                        <a:rPr lang="en-US" sz="1400" dirty="0">
                          <a:effectLst/>
                        </a:rPr>
                        <a:t>Samuel </a:t>
                      </a:r>
                      <a:r>
                        <a:rPr lang="en-US" sz="1400" dirty="0" err="1">
                          <a:effectLst/>
                        </a:rPr>
                        <a:t>Ajayi</a:t>
                      </a:r>
                      <a:r>
                        <a:rPr lang="en-US" sz="1400" dirty="0">
                          <a:effectLst/>
                        </a:rPr>
                        <a:t> </a:t>
                      </a:r>
                      <a:endParaRPr lang="en-US" sz="1400" dirty="0" smtClean="0">
                        <a:effectLst/>
                      </a:endParaRPr>
                    </a:p>
                    <a:p>
                      <a:pPr marL="0" marR="0">
                        <a:spcBef>
                          <a:spcPts val="0"/>
                        </a:spcBef>
                        <a:spcAft>
                          <a:spcPts val="0"/>
                        </a:spcAft>
                      </a:pPr>
                      <a:r>
                        <a:rPr lang="en-US" sz="1400" dirty="0" err="1" smtClean="0">
                          <a:effectLst/>
                          <a:latin typeface="Arial"/>
                          <a:ea typeface="MS ??"/>
                          <a:cs typeface="Arial"/>
                        </a:rPr>
                        <a:t>Manmak</a:t>
                      </a:r>
                      <a:r>
                        <a:rPr lang="en-US" sz="1400" dirty="0" smtClean="0">
                          <a:effectLst/>
                          <a:latin typeface="Arial"/>
                          <a:ea typeface="MS ??"/>
                          <a:cs typeface="Arial"/>
                        </a:rPr>
                        <a:t> </a:t>
                      </a:r>
                      <a:r>
                        <a:rPr lang="en-US" sz="1400" dirty="0" err="1" smtClean="0">
                          <a:effectLst/>
                          <a:latin typeface="Arial"/>
                          <a:ea typeface="MS ??"/>
                          <a:cs typeface="Arial"/>
                        </a:rPr>
                        <a:t>Manven</a:t>
                      </a: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r>
              <a:tr h="213360">
                <a:tc>
                  <a:txBody>
                    <a:bodyPr/>
                    <a:lstStyle/>
                    <a:p>
                      <a:pPr marL="0" marR="0">
                        <a:spcBef>
                          <a:spcPts val="0"/>
                        </a:spcBef>
                        <a:spcAft>
                          <a:spcPts val="0"/>
                        </a:spcAft>
                      </a:pP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r>
                        <a:rPr lang="en-US" sz="1400" dirty="0" smtClean="0">
                          <a:effectLst/>
                          <a:latin typeface="Arial"/>
                          <a:ea typeface="MS ??"/>
                          <a:cs typeface="Arial"/>
                        </a:rPr>
                        <a:t>University of Nigeria,</a:t>
                      </a:r>
                      <a:r>
                        <a:rPr lang="en-US" sz="1400" baseline="0" dirty="0" smtClean="0">
                          <a:effectLst/>
                          <a:latin typeface="Arial"/>
                          <a:ea typeface="MS ??"/>
                          <a:cs typeface="Arial"/>
                        </a:rPr>
                        <a:t> Enugu</a:t>
                      </a: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r>
                        <a:rPr lang="en-US" sz="1400" dirty="0" err="1" smtClean="0">
                          <a:effectLst/>
                          <a:latin typeface="Arial"/>
                          <a:ea typeface="MS ??"/>
                          <a:cs typeface="Arial"/>
                        </a:rPr>
                        <a:t>Ifeoma</a:t>
                      </a:r>
                      <a:r>
                        <a:rPr lang="en-US" sz="1400" baseline="0" dirty="0" smtClean="0">
                          <a:effectLst/>
                          <a:latin typeface="Arial"/>
                          <a:ea typeface="MS ??"/>
                          <a:cs typeface="Arial"/>
                        </a:rPr>
                        <a:t> </a:t>
                      </a:r>
                      <a:r>
                        <a:rPr lang="en-US" sz="1400" baseline="0" dirty="0" err="1" smtClean="0">
                          <a:effectLst/>
                          <a:latin typeface="Arial"/>
                          <a:ea typeface="MS ??"/>
                          <a:cs typeface="Arial"/>
                        </a:rPr>
                        <a:t>Ulasi</a:t>
                      </a:r>
                      <a:endParaRPr lang="en-US" sz="1400" baseline="0" dirty="0" smtClean="0">
                        <a:effectLst/>
                        <a:latin typeface="Arial"/>
                        <a:ea typeface="MS ??"/>
                        <a:cs typeface="Arial"/>
                      </a:endParaRPr>
                    </a:p>
                    <a:p>
                      <a:pPr marL="0" marR="0">
                        <a:spcBef>
                          <a:spcPts val="0"/>
                        </a:spcBef>
                        <a:spcAft>
                          <a:spcPts val="0"/>
                        </a:spcAft>
                      </a:pPr>
                      <a:r>
                        <a:rPr lang="en-US" sz="1400" baseline="0" dirty="0" err="1" smtClean="0">
                          <a:effectLst/>
                          <a:latin typeface="Arial"/>
                          <a:ea typeface="MS ??"/>
                          <a:cs typeface="Arial"/>
                        </a:rPr>
                        <a:t>Chuba</a:t>
                      </a:r>
                      <a:r>
                        <a:rPr lang="en-US" sz="1400" baseline="0" dirty="0" smtClean="0">
                          <a:effectLst/>
                          <a:latin typeface="Arial"/>
                          <a:ea typeface="MS ??"/>
                          <a:cs typeface="Arial"/>
                        </a:rPr>
                        <a:t> </a:t>
                      </a:r>
                      <a:r>
                        <a:rPr lang="en-US" sz="1400" baseline="0" dirty="0" err="1" smtClean="0">
                          <a:effectLst/>
                          <a:latin typeface="Arial"/>
                          <a:ea typeface="MS ??"/>
                          <a:cs typeface="Arial"/>
                        </a:rPr>
                        <a:t>Ijoma</a:t>
                      </a: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lnB w="12700" cap="flat" cmpd="sng" algn="ctr">
                      <a:solidFill>
                        <a:srgbClr val="081F5B"/>
                      </a:solidFill>
                      <a:prstDash val="solid"/>
                      <a:round/>
                      <a:headEnd type="none" w="med" len="med"/>
                      <a:tailEnd type="none" w="med" len="med"/>
                    </a:lnB>
                  </a:tcPr>
                </a:tc>
              </a:tr>
              <a:tr h="426720">
                <a:tc>
                  <a:txBody>
                    <a:bodyPr/>
                    <a:lstStyle/>
                    <a:p>
                      <a:pPr marL="0" marR="0">
                        <a:spcBef>
                          <a:spcPts val="0"/>
                        </a:spcBef>
                        <a:spcAft>
                          <a:spcPts val="0"/>
                        </a:spcAft>
                      </a:pPr>
                      <a:r>
                        <a:rPr lang="en-US" sz="1400" b="1" dirty="0">
                          <a:effectLst/>
                        </a:rPr>
                        <a:t>South Africa</a:t>
                      </a:r>
                      <a:endParaRPr lang="en-US" sz="1400" b="1"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tcPr>
                </a:tc>
                <a:tc>
                  <a:txBody>
                    <a:bodyPr/>
                    <a:lstStyle/>
                    <a:p>
                      <a:pPr marL="0" marR="0">
                        <a:spcBef>
                          <a:spcPts val="0"/>
                        </a:spcBef>
                        <a:spcAft>
                          <a:spcPts val="0"/>
                        </a:spcAft>
                      </a:pPr>
                      <a:r>
                        <a:rPr lang="en-US" sz="1400" dirty="0">
                          <a:effectLst/>
                        </a:rPr>
                        <a:t>University of Western </a:t>
                      </a:r>
                      <a:r>
                        <a:rPr lang="en-US" sz="1400" dirty="0" smtClean="0">
                          <a:effectLst/>
                        </a:rPr>
                        <a:t>Cape (SANBI)</a:t>
                      </a: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tcPr>
                </a:tc>
                <a:tc>
                  <a:txBody>
                    <a:bodyPr/>
                    <a:lstStyle/>
                    <a:p>
                      <a:pPr marL="0" marR="0">
                        <a:spcBef>
                          <a:spcPts val="0"/>
                        </a:spcBef>
                        <a:spcAft>
                          <a:spcPts val="0"/>
                        </a:spcAft>
                      </a:pPr>
                      <a:r>
                        <a:rPr lang="en-US" sz="1400" dirty="0">
                          <a:effectLst/>
                        </a:rPr>
                        <a:t>Nicki Tiffin</a:t>
                      </a:r>
                    </a:p>
                    <a:p>
                      <a:pPr marL="0" marR="0">
                        <a:spcBef>
                          <a:spcPts val="0"/>
                        </a:spcBef>
                        <a:spcAft>
                          <a:spcPts val="0"/>
                        </a:spcAft>
                      </a:pPr>
                      <a:r>
                        <a:rPr lang="en-US" sz="1400" dirty="0">
                          <a:effectLst/>
                        </a:rPr>
                        <a:t>Junaid Gamiedien</a:t>
                      </a: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T w="12700" cap="flat" cmpd="sng" algn="ctr">
                      <a:solidFill>
                        <a:srgbClr val="081F5B"/>
                      </a:solidFill>
                      <a:prstDash val="solid"/>
                      <a:round/>
                      <a:headEnd type="none" w="med" len="med"/>
                      <a:tailEnd type="none" w="med" len="med"/>
                    </a:lnT>
                  </a:tcPr>
                </a:tc>
              </a:tr>
              <a:tr h="278614">
                <a:tc>
                  <a:txBody>
                    <a:bodyPr/>
                    <a:lstStyle/>
                    <a:p>
                      <a:pPr marL="0" marR="0">
                        <a:spcBef>
                          <a:spcPts val="0"/>
                        </a:spcBef>
                        <a:spcAft>
                          <a:spcPts val="0"/>
                        </a:spcAft>
                      </a:pPr>
                      <a:r>
                        <a:rPr lang="en-US" sz="1400" dirty="0">
                          <a:effectLst/>
                        </a:rPr>
                        <a:t> </a:t>
                      </a: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Arial"/>
                        <a:ea typeface="MS ??"/>
                        <a:cs typeface="Arial"/>
                      </a:endParaRPr>
                    </a:p>
                  </a:txBody>
                  <a:tcPr marL="73025" marR="73025" marT="0" marB="0">
                    <a:lnB w="12700" cap="flat" cmpd="sng" algn="ctr">
                      <a:solidFill>
                        <a:srgbClr val="081F5B"/>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a:xfrm>
            <a:off x="395288" y="228600"/>
            <a:ext cx="8291512" cy="685800"/>
          </a:xfrm>
        </p:spPr>
        <p:txBody>
          <a:bodyPr/>
          <a:lstStyle/>
          <a:p>
            <a:r>
              <a:rPr lang="en-US" sz="2800" b="1" smtClean="0"/>
              <a:t>H3Africa Kidney Disease Research Network</a:t>
            </a:r>
          </a:p>
        </p:txBody>
      </p:sp>
      <p:graphicFrame>
        <p:nvGraphicFramePr>
          <p:cNvPr id="7" name="Table 6"/>
          <p:cNvGraphicFramePr>
            <a:graphicFrameLocks noGrp="1"/>
          </p:cNvGraphicFramePr>
          <p:nvPr/>
        </p:nvGraphicFramePr>
        <p:xfrm>
          <a:off x="71406" y="990600"/>
          <a:ext cx="9001190" cy="5011739"/>
        </p:xfrm>
        <a:graphic>
          <a:graphicData uri="http://schemas.openxmlformats.org/drawingml/2006/table">
            <a:tbl>
              <a:tblPr/>
              <a:tblGrid>
                <a:gridCol w="1207477"/>
                <a:gridCol w="3183350"/>
                <a:gridCol w="2634495"/>
                <a:gridCol w="1975868"/>
              </a:tblGrid>
              <a:tr h="2444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NewsGoth BT" pitchFamily="34" charset="0"/>
                          <a:ea typeface="MS PGothic" pitchFamily="34" charset="-128"/>
                        </a:rPr>
                        <a:t>Country</a:t>
                      </a:r>
                      <a:endParaRPr kumimoji="0" lang="en-US" sz="1400" b="1" i="0" u="none" strike="noStrike" cap="none" normalizeH="0" baseline="0" dirty="0" smtClean="0">
                        <a:ln>
                          <a:noFill/>
                        </a:ln>
                        <a:solidFill>
                          <a:srgbClr val="FFFFFF"/>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NewsGoth BT" pitchFamily="34" charset="0"/>
                          <a:ea typeface="MS PGothic" pitchFamily="34" charset="-128"/>
                        </a:rPr>
                        <a:t>Institution</a:t>
                      </a:r>
                      <a:endParaRPr kumimoji="0" lang="en-US" sz="1400" b="1" i="0" u="none" strike="noStrike" cap="none" normalizeH="0" baseline="0" smtClean="0">
                        <a:ln>
                          <a:noFill/>
                        </a:ln>
                        <a:solidFill>
                          <a:srgbClr val="FFFFFF"/>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NewsGoth BT" pitchFamily="34" charset="0"/>
                          <a:ea typeface="MS PGothic" pitchFamily="34" charset="-128"/>
                        </a:rPr>
                        <a:t>Key Personnel</a:t>
                      </a:r>
                      <a:endParaRPr kumimoji="0" lang="en-US" sz="1400" b="1" i="0" u="none" strike="noStrike" cap="none" normalizeH="0" baseline="0" smtClean="0">
                        <a:ln>
                          <a:noFill/>
                        </a:ln>
                        <a:solidFill>
                          <a:srgbClr val="FFFFFF"/>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MS ??" charset="0"/>
                        </a:rPr>
                        <a:t>Role</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6194C"/>
                    </a:solidFill>
                  </a:tcPr>
                </a:tc>
              </a:tr>
              <a:tr h="6400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81F5B"/>
                          </a:solidFill>
                          <a:effectLst/>
                          <a:latin typeface="Arial" pitchFamily="34" charset="0"/>
                          <a:ea typeface="MS ??" charset="0"/>
                        </a:rPr>
                        <a:t>Israel</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i="0" u="none" strike="noStrike" kern="1200" baseline="0" dirty="0" err="1" smtClean="0">
                          <a:solidFill>
                            <a:schemeClr val="tx1"/>
                          </a:solidFill>
                          <a:latin typeface="+mn-lt"/>
                          <a:ea typeface="+mn-ea"/>
                          <a:cs typeface="+mn-cs"/>
                        </a:rPr>
                        <a:t>Technion</a:t>
                      </a:r>
                      <a:r>
                        <a:rPr lang="en-US" sz="1400" b="0" i="0" u="none" strike="noStrike" kern="1200" baseline="0" dirty="0" smtClean="0">
                          <a:solidFill>
                            <a:schemeClr val="tx1"/>
                          </a:solidFill>
                          <a:latin typeface="+mn-lt"/>
                          <a:ea typeface="+mn-ea"/>
                          <a:cs typeface="+mn-cs"/>
                        </a:rPr>
                        <a:t> – Israel Institute of Technology, Rappaport Research Institute</a:t>
                      </a:r>
                      <a:endParaRPr kumimoji="0" lang="en-US" sz="12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Karl </a:t>
                      </a:r>
                      <a:r>
                        <a:rPr kumimoji="0" lang="en-US" sz="1400" b="0" i="0" u="none" strike="noStrike" cap="none" normalizeH="0" baseline="0" dirty="0" err="1" smtClean="0">
                          <a:ln>
                            <a:noFill/>
                          </a:ln>
                          <a:solidFill>
                            <a:srgbClr val="081F5B"/>
                          </a:solidFill>
                          <a:effectLst/>
                          <a:latin typeface="NewsGoth BT" pitchFamily="34" charset="0"/>
                          <a:ea typeface="MS PGothic" pitchFamily="34" charset="-128"/>
                        </a:rPr>
                        <a:t>Skorecki</a:t>
                      </a:r>
                      <a:endParaRPr kumimoji="0" lang="en-US" sz="1400" b="0" i="0" u="none" strike="noStrike" cap="none" normalizeH="0" baseline="0" dirty="0" smtClean="0">
                        <a:ln>
                          <a:noFill/>
                        </a:ln>
                        <a:solidFill>
                          <a:srgbClr val="081F5B"/>
                        </a:solidFill>
                        <a:effectLst/>
                        <a:latin typeface="NewsGoth BT" pitchFamily="34" charset="0"/>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Walter </a:t>
                      </a:r>
                      <a:r>
                        <a:rPr kumimoji="0" lang="en-US" sz="1400" b="0" i="0" u="none" strike="noStrike" cap="none" normalizeH="0" baseline="0" dirty="0" err="1" smtClean="0">
                          <a:ln>
                            <a:noFill/>
                          </a:ln>
                          <a:solidFill>
                            <a:srgbClr val="081F5B"/>
                          </a:solidFill>
                          <a:effectLst/>
                          <a:latin typeface="NewsGoth BT" pitchFamily="34" charset="0"/>
                          <a:ea typeface="MS PGothic" pitchFamily="34" charset="-128"/>
                        </a:rPr>
                        <a:t>Wasser</a:t>
                      </a:r>
                      <a:endParaRPr kumimoji="0" lang="en-US" sz="1400" b="0" i="0" u="none" strike="noStrike" cap="none" normalizeH="0" baseline="0" dirty="0" smtClean="0">
                        <a:ln>
                          <a:noFill/>
                        </a:ln>
                        <a:solidFill>
                          <a:srgbClr val="081F5B"/>
                        </a:solidFill>
                        <a:effectLst/>
                        <a:latin typeface="NewsGoth BT" pitchFamily="34" charset="0"/>
                        <a:ea typeface="MS PGothic" pitchFamily="34" charset="-128"/>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r h="4888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81F5B"/>
                          </a:solidFill>
                          <a:effectLst/>
                          <a:latin typeface="NewsGoth BT" pitchFamily="34" charset="0"/>
                          <a:ea typeface="MS PGothic" pitchFamily="34" charset="-128"/>
                        </a:rPr>
                        <a:t>U.S.</a:t>
                      </a:r>
                      <a:endParaRPr kumimoji="0" lang="en-US" sz="1400" b="1"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Loyola University</a:t>
                      </a: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Richard Cooper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Bamidele Tayo</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Center PI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Stat. genetics</a:t>
                      </a:r>
                    </a:p>
                  </a:txBody>
                  <a:tcPr marL="73025" marR="73025" marT="0" marB="0"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A"/>
                    </a:solidFill>
                  </a:tcPr>
                </a:tc>
              </a:tr>
              <a:tr h="4876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 </a:t>
                      </a:r>
                      <a:endParaRPr kumimoji="0" lang="en-US" sz="1400" b="0" i="0" u="none" strike="noStrike" cap="none" normalizeH="0" baseline="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Duke University</a:t>
                      </a: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Rasheed Gbadegesin</a:t>
                      </a: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Molecular genetics</a:t>
                      </a:r>
                    </a:p>
                  </a:txBody>
                  <a:tcPr marL="73025" marR="73025" marT="0" marB="0" horzOverflow="overflow">
                    <a:lnL>
                      <a:noFill/>
                    </a:lnL>
                    <a:lnR>
                      <a:noFill/>
                    </a:lnR>
                    <a:lnT>
                      <a:noFill/>
                    </a:lnT>
                    <a:lnB>
                      <a:noFill/>
                    </a:lnB>
                    <a:lnTlToBr>
                      <a:noFill/>
                    </a:lnTlToBr>
                    <a:lnBlToTr>
                      <a:noFill/>
                    </a:lnBlToTr>
                    <a:solidFill>
                      <a:schemeClr val="bg1"/>
                    </a:solidFill>
                  </a:tcPr>
                </a:tc>
              </a:tr>
              <a:tr h="1706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NewsGoth BT" pitchFamily="34" charset="0"/>
                          <a:ea typeface="MS PGothic" pitchFamily="34" charset="-128"/>
                        </a:rPr>
                        <a:t> </a:t>
                      </a: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University of Michigan</a:t>
                      </a:r>
                      <a:endParaRPr kumimoji="0" lang="en-US" sz="1400" b="0" i="0" u="none" strike="noStrike" cap="none" normalizeH="0" baseline="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Akinlolu Ojo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Matthias Kretzler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Michael Boehnke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John Moran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NewsGoth BT" pitchFamily="34" charset="0"/>
                          <a:ea typeface="MS PGothic" pitchFamily="34" charset="-128"/>
                        </a:rPr>
                        <a:t>David Burke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Daniel Clauw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Frank Brosius</a:t>
                      </a: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PI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Stat. genetics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Genetics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Genetics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TAG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TAG</a:t>
                      </a:r>
                    </a:p>
                  </a:txBody>
                  <a:tcPr marL="73025" marR="73025" marT="0" marB="0" horzOverflow="overflow">
                    <a:lnL>
                      <a:noFill/>
                    </a:lnL>
                    <a:lnR>
                      <a:noFill/>
                    </a:lnR>
                    <a:lnT>
                      <a:noFill/>
                    </a:lnT>
                    <a:lnB>
                      <a:noFill/>
                    </a:lnB>
                    <a:lnTlToBr>
                      <a:noFill/>
                    </a:lnTlToBr>
                    <a:lnBlToTr>
                      <a:noFill/>
                    </a:lnBlToTr>
                    <a:solidFill>
                      <a:srgbClr val="E7E7EA"/>
                    </a:solidFill>
                  </a:tcPr>
                </a:tc>
              </a:tr>
              <a:tr h="3792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NHGRI</a:t>
                      </a: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81F5B"/>
                          </a:solidFill>
                          <a:effectLst/>
                          <a:latin typeface="Arial" pitchFamily="34" charset="0"/>
                          <a:ea typeface="MS ??" charset="0"/>
                        </a:rPr>
                        <a:t>Adebowale Adeyemo</a:t>
                      </a: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r>
              <a:tr h="37922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NIDDK</a:t>
                      </a: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Jeffrey Kopp</a:t>
                      </a:r>
                    </a:p>
                  </a:txBody>
                  <a:tcPr marL="73025" marR="73025" marT="0" marB="0"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chemeClr val="bg1"/>
                    </a:solidFill>
                  </a:tcPr>
                </a:tc>
              </a:tr>
              <a:tr h="3047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Harvard University</a:t>
                      </a: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Martin Pollak</a:t>
                      </a:r>
                    </a:p>
                  </a:txBody>
                  <a:tcPr marL="73025" marR="73025" marT="0" marB="0" horzOverflow="overflow">
                    <a:lnL>
                      <a:noFill/>
                    </a:lnL>
                    <a:lnR>
                      <a:noFill/>
                    </a:lnR>
                    <a:lnT>
                      <a:noFill/>
                    </a:lnT>
                    <a:lnB>
                      <a:noFill/>
                    </a:lnB>
                    <a:lnTlToBr>
                      <a:noFill/>
                    </a:lnTlToBr>
                    <a:lnBlToTr>
                      <a:noFill/>
                    </a:lnBlToTr>
                    <a:solidFill>
                      <a:srgbClr val="E7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a:noFill/>
                    </a:lnB>
                    <a:lnTlToBr>
                      <a:noFill/>
                    </a:lnTlToBr>
                    <a:lnBlToTr>
                      <a:noFill/>
                    </a:lnBlToTr>
                    <a:solidFill>
                      <a:srgbClr val="E7E7EA"/>
                    </a:solidFill>
                  </a:tcPr>
                </a:tc>
              </a:tr>
              <a:tr h="380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81F5B"/>
                          </a:solidFill>
                          <a:effectLst/>
                          <a:latin typeface="Arial" pitchFamily="34" charset="0"/>
                          <a:ea typeface="MS ??" charset="0"/>
                        </a:rPr>
                        <a:t>Canada</a:t>
                      </a:r>
                    </a:p>
                  </a:txBody>
                  <a:tcPr marL="73025" marR="73025"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University of Toronto</a:t>
                      </a:r>
                    </a:p>
                  </a:txBody>
                  <a:tcPr marL="73025" marR="73025"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81F5B"/>
                          </a:solidFill>
                          <a:effectLst/>
                          <a:latin typeface="Arial" pitchFamily="34" charset="0"/>
                          <a:ea typeface="MS ??" charset="0"/>
                        </a:rPr>
                        <a:t>Rulan Parekh</a:t>
                      </a:r>
                    </a:p>
                  </a:txBody>
                  <a:tcPr marL="73025" marR="73025"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81F5B"/>
                        </a:solidFill>
                        <a:effectLst/>
                        <a:latin typeface="Arial" pitchFamily="34" charset="0"/>
                        <a:ea typeface="MS ??" charset="0"/>
                      </a:endParaRPr>
                    </a:p>
                  </a:txBody>
                  <a:tcPr marL="73025" marR="73025" marT="0" marB="0"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GB" sz="2400" smtClean="0"/>
              <a:t>ESKD PHENOTYPES ASSOCIATED WITH APOL1 GENETIC VARIATION (G1 and G2) IN AFRICAN AMERICANS</a:t>
            </a:r>
          </a:p>
        </p:txBody>
      </p:sp>
      <p:sp>
        <p:nvSpPr>
          <p:cNvPr id="26627" name="Rectangle 3"/>
          <p:cNvSpPr>
            <a:spLocks noGrp="1" noChangeArrowheads="1"/>
          </p:cNvSpPr>
          <p:nvPr>
            <p:ph type="body" idx="4294967295"/>
          </p:nvPr>
        </p:nvSpPr>
        <p:spPr/>
        <p:txBody>
          <a:bodyPr/>
          <a:lstStyle/>
          <a:p>
            <a:r>
              <a:rPr lang="en-GB" smtClean="0"/>
              <a:t>Hypertensive nephropathy</a:t>
            </a:r>
          </a:p>
          <a:p>
            <a:r>
              <a:rPr lang="en-GB" smtClean="0"/>
              <a:t>Non-monogenic Focal Segmental Glomerulosclerosis</a:t>
            </a:r>
          </a:p>
          <a:p>
            <a:r>
              <a:rPr lang="en-GB" smtClean="0"/>
              <a:t>HIV associated nephropathy</a:t>
            </a:r>
          </a:p>
          <a:p>
            <a:r>
              <a:rPr lang="en-GB" smtClean="0"/>
              <a:t>Sickle cell nephropathy</a:t>
            </a:r>
          </a:p>
          <a:p>
            <a:r>
              <a:rPr lang="en-GB" smtClean="0"/>
              <a:t>Earlier onset of ESKD</a:t>
            </a:r>
          </a:p>
          <a:p>
            <a:endParaRPr lang="en-GB" smtClean="0"/>
          </a:p>
        </p:txBody>
      </p:sp>
      <p:sp>
        <p:nvSpPr>
          <p:cNvPr id="4" name="Rectangle 3"/>
          <p:cNvSpPr/>
          <p:nvPr/>
        </p:nvSpPr>
        <p:spPr bwMode="auto">
          <a:xfrm>
            <a:off x="0" y="6215082"/>
            <a:ext cx="2000232" cy="35719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rgbClr val="081F5B"/>
              </a:solidFill>
              <a:effectLst/>
              <a:latin typeface="NewsGoth BT"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GB" smtClean="0"/>
              <a:t>WHAT IS KNOWN IN AFRICA</a:t>
            </a:r>
          </a:p>
        </p:txBody>
      </p:sp>
      <p:sp>
        <p:nvSpPr>
          <p:cNvPr id="27651" name="Rectangle 3"/>
          <p:cNvSpPr>
            <a:spLocks noGrp="1" noChangeArrowheads="1"/>
          </p:cNvSpPr>
          <p:nvPr>
            <p:ph type="body" idx="4294967295"/>
          </p:nvPr>
        </p:nvSpPr>
        <p:spPr/>
        <p:txBody>
          <a:bodyPr/>
          <a:lstStyle/>
          <a:p>
            <a:r>
              <a:rPr lang="en-GB" dirty="0" smtClean="0"/>
              <a:t>CKD is common in Africa and occurs at an earlier age than in the USA or Europe</a:t>
            </a:r>
          </a:p>
          <a:p>
            <a:r>
              <a:rPr lang="en-GB" dirty="0" smtClean="0"/>
              <a:t>In Yoruba from Nigeria, the allele frequency of G1and G2 is 46% and 7%, respectively</a:t>
            </a:r>
          </a:p>
          <a:p>
            <a:r>
              <a:rPr lang="en-GB" dirty="0" smtClean="0"/>
              <a:t>In Ghana the allele frequency of G1 is 41% and in Ethiopia is 0%</a:t>
            </a:r>
          </a:p>
        </p:txBody>
      </p:sp>
      <p:sp>
        <p:nvSpPr>
          <p:cNvPr id="4" name="Rectangle 3"/>
          <p:cNvSpPr/>
          <p:nvPr/>
        </p:nvSpPr>
        <p:spPr bwMode="auto">
          <a:xfrm>
            <a:off x="0" y="6215082"/>
            <a:ext cx="2000232" cy="35719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rgbClr val="081F5B"/>
              </a:solidFill>
              <a:effectLst/>
              <a:latin typeface="NewsGoth BT"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923330"/>
          </a:xfrm>
          <a:prstGeom prst="rect">
            <a:avLst/>
          </a:prstGeom>
        </p:spPr>
        <p:txBody>
          <a:bodyPr wrap="square">
            <a:spAutoFit/>
          </a:bodyPr>
          <a:lstStyle/>
          <a:p>
            <a:r>
              <a:rPr lang="en-US" b="1" dirty="0" smtClean="0">
                <a:latin typeface="Arial" pitchFamily="34" charset="0"/>
                <a:cs typeface="Arial" pitchFamily="34" charset="0"/>
              </a:rPr>
              <a:t>ICSHIB </a:t>
            </a:r>
            <a:r>
              <a:rPr lang="en-US" b="1" dirty="0">
                <a:latin typeface="Arial" pitchFamily="34" charset="0"/>
                <a:cs typeface="Arial" pitchFamily="34" charset="0"/>
              </a:rPr>
              <a:t>provided the paradigm and infrastructure for numerous NIH-funded research projects, educational and training collaborations and untold number of friendships….</a:t>
            </a:r>
          </a:p>
        </p:txBody>
      </p:sp>
      <p:sp>
        <p:nvSpPr>
          <p:cNvPr id="3" name="Rounded Rectangle 2"/>
          <p:cNvSpPr/>
          <p:nvPr/>
        </p:nvSpPr>
        <p:spPr>
          <a:xfrm>
            <a:off x="3429001" y="3238500"/>
            <a:ext cx="2286000" cy="990600"/>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chemeClr val="accent3">
                      <a:lumMod val="50000"/>
                    </a:schemeClr>
                  </a:solidFill>
                </a:ln>
                <a:latin typeface="Berlin Sans FB" pitchFamily="34" charset="0"/>
              </a:rPr>
              <a:t>ICSHIB</a:t>
            </a:r>
            <a:endParaRPr lang="en-US" sz="3600" dirty="0">
              <a:ln>
                <a:solidFill>
                  <a:schemeClr val="accent3">
                    <a:lumMod val="50000"/>
                  </a:schemeClr>
                </a:solidFill>
              </a:ln>
              <a:latin typeface="Berlin Sans FB" pitchFamily="34" charset="0"/>
            </a:endParaRPr>
          </a:p>
        </p:txBody>
      </p:sp>
      <p:sp>
        <p:nvSpPr>
          <p:cNvPr id="4" name="Oval 3"/>
          <p:cNvSpPr/>
          <p:nvPr/>
        </p:nvSpPr>
        <p:spPr>
          <a:xfrm>
            <a:off x="2971800" y="1773382"/>
            <a:ext cx="3200401" cy="1122218"/>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Berlin Sans FB" pitchFamily="34" charset="0"/>
              </a:rPr>
              <a:t>Multiple genetic studies – hypertension, obesity</a:t>
            </a:r>
            <a:endParaRPr lang="en-US" dirty="0">
              <a:latin typeface="Berlin Sans FB" pitchFamily="34" charset="0"/>
            </a:endParaRPr>
          </a:p>
        </p:txBody>
      </p:sp>
      <p:sp>
        <p:nvSpPr>
          <p:cNvPr id="5" name="Oval 4"/>
          <p:cNvSpPr/>
          <p:nvPr/>
        </p:nvSpPr>
        <p:spPr>
          <a:xfrm>
            <a:off x="5881256" y="3148445"/>
            <a:ext cx="3200401" cy="990600"/>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Berlin Sans FB" pitchFamily="34" charset="0"/>
              </a:rPr>
              <a:t>Multiple </a:t>
            </a:r>
            <a:r>
              <a:rPr lang="en-US" dirty="0" err="1" smtClean="0">
                <a:latin typeface="Berlin Sans FB" pitchFamily="34" charset="0"/>
              </a:rPr>
              <a:t>epi</a:t>
            </a:r>
            <a:r>
              <a:rPr lang="en-US" dirty="0" smtClean="0">
                <a:latin typeface="Berlin Sans FB" pitchFamily="34" charset="0"/>
              </a:rPr>
              <a:t> studies -</a:t>
            </a:r>
          </a:p>
          <a:p>
            <a:pPr algn="ctr"/>
            <a:r>
              <a:rPr lang="en-US" dirty="0">
                <a:latin typeface="Berlin Sans FB" pitchFamily="34" charset="0"/>
              </a:rPr>
              <a:t>h</a:t>
            </a:r>
            <a:r>
              <a:rPr lang="en-US" dirty="0" smtClean="0">
                <a:latin typeface="Berlin Sans FB" pitchFamily="34" charset="0"/>
              </a:rPr>
              <a:t>ypertension, obesity </a:t>
            </a:r>
            <a:endParaRPr lang="en-US" dirty="0">
              <a:latin typeface="Berlin Sans FB" pitchFamily="34" charset="0"/>
            </a:endParaRPr>
          </a:p>
        </p:txBody>
      </p:sp>
      <p:sp>
        <p:nvSpPr>
          <p:cNvPr id="6" name="Oval 5"/>
          <p:cNvSpPr/>
          <p:nvPr/>
        </p:nvSpPr>
        <p:spPr>
          <a:xfrm>
            <a:off x="1066799" y="4419600"/>
            <a:ext cx="3200401" cy="990600"/>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Berlin Sans FB" pitchFamily="34" charset="0"/>
              </a:rPr>
              <a:t>Genetics &amp; </a:t>
            </a:r>
            <a:r>
              <a:rPr lang="en-US" dirty="0" err="1" smtClean="0">
                <a:latin typeface="Berlin Sans FB" pitchFamily="34" charset="0"/>
              </a:rPr>
              <a:t>epi</a:t>
            </a:r>
            <a:r>
              <a:rPr lang="en-US" dirty="0" smtClean="0">
                <a:latin typeface="Berlin Sans FB" pitchFamily="34" charset="0"/>
              </a:rPr>
              <a:t> -kidney disease</a:t>
            </a:r>
            <a:endParaRPr lang="en-US" dirty="0">
              <a:latin typeface="Berlin Sans FB" pitchFamily="34" charset="0"/>
            </a:endParaRPr>
          </a:p>
        </p:txBody>
      </p:sp>
      <p:sp>
        <p:nvSpPr>
          <p:cNvPr id="7" name="Oval 6"/>
          <p:cNvSpPr/>
          <p:nvPr/>
        </p:nvSpPr>
        <p:spPr>
          <a:xfrm>
            <a:off x="5105400" y="4419600"/>
            <a:ext cx="3200401" cy="990600"/>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Berlin Sans FB" pitchFamily="34" charset="0"/>
              </a:rPr>
              <a:t>Genetics &amp; </a:t>
            </a:r>
            <a:r>
              <a:rPr lang="en-US" dirty="0" err="1" smtClean="0">
                <a:latin typeface="Berlin Sans FB" pitchFamily="34" charset="0"/>
              </a:rPr>
              <a:t>epi</a:t>
            </a:r>
            <a:r>
              <a:rPr lang="en-US" dirty="0" smtClean="0">
                <a:latin typeface="Berlin Sans FB" pitchFamily="34" charset="0"/>
              </a:rPr>
              <a:t> –</a:t>
            </a:r>
          </a:p>
          <a:p>
            <a:pPr algn="ctr"/>
            <a:r>
              <a:rPr lang="en-US" dirty="0" smtClean="0">
                <a:latin typeface="Berlin Sans FB" pitchFamily="34" charset="0"/>
              </a:rPr>
              <a:t>sickle cell disease</a:t>
            </a:r>
            <a:endParaRPr lang="en-US" dirty="0">
              <a:latin typeface="Berlin Sans FB" pitchFamily="34" charset="0"/>
            </a:endParaRPr>
          </a:p>
        </p:txBody>
      </p:sp>
      <p:sp>
        <p:nvSpPr>
          <p:cNvPr id="8" name="Oval 7"/>
          <p:cNvSpPr/>
          <p:nvPr/>
        </p:nvSpPr>
        <p:spPr>
          <a:xfrm>
            <a:off x="62345" y="3148445"/>
            <a:ext cx="3200401" cy="990600"/>
          </a:xfrm>
          <a:prstGeom prst="ellipse">
            <a:avLst/>
          </a:prstGeom>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Berlin Sans FB" pitchFamily="34" charset="0"/>
              </a:rPr>
              <a:t>Hypertension intervention</a:t>
            </a:r>
            <a:endParaRPr lang="en-US" dirty="0">
              <a:latin typeface="Berlin Sans FB" pitchFamily="34" charset="0"/>
            </a:endParaRPr>
          </a:p>
        </p:txBody>
      </p:sp>
      <p:sp>
        <p:nvSpPr>
          <p:cNvPr id="9" name="Rectangle 8"/>
          <p:cNvSpPr/>
          <p:nvPr/>
        </p:nvSpPr>
        <p:spPr>
          <a:xfrm>
            <a:off x="2819401" y="5638800"/>
            <a:ext cx="3505200" cy="1066800"/>
          </a:xfrm>
          <a:prstGeom prst="rect">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solidFill>
                  <a:schemeClr val="tx1"/>
                </a:solidFill>
                <a:latin typeface="Berlin Sans FB" pitchFamily="34" charset="0"/>
              </a:rPr>
              <a:t>Multiple formal (</a:t>
            </a:r>
            <a:r>
              <a:rPr lang="en-US" dirty="0" err="1" smtClean="0">
                <a:solidFill>
                  <a:schemeClr val="tx1"/>
                </a:solidFill>
                <a:latin typeface="Berlin Sans FB" pitchFamily="34" charset="0"/>
              </a:rPr>
              <a:t>ie</a:t>
            </a:r>
            <a:r>
              <a:rPr lang="en-US" dirty="0" smtClean="0">
                <a:solidFill>
                  <a:schemeClr val="tx1"/>
                </a:solidFill>
                <a:latin typeface="Berlin Sans FB" pitchFamily="34" charset="0"/>
              </a:rPr>
              <a:t>, Fogarty) &amp; informal education &amp; training exchanges</a:t>
            </a:r>
            <a:endParaRPr lang="en-US" dirty="0">
              <a:solidFill>
                <a:schemeClr val="tx1"/>
              </a:solidFill>
              <a:latin typeface="Berlin Sans FB" pitchFamily="34" charset="0"/>
            </a:endParaRPr>
          </a:p>
        </p:txBody>
      </p:sp>
      <p:cxnSp>
        <p:nvCxnSpPr>
          <p:cNvPr id="11" name="Straight Connector 10"/>
          <p:cNvCxnSpPr>
            <a:stCxn id="4" idx="4"/>
            <a:endCxn id="3" idx="0"/>
          </p:cNvCxnSpPr>
          <p:nvPr/>
        </p:nvCxnSpPr>
        <p:spPr>
          <a:xfrm>
            <a:off x="4572001" y="2895600"/>
            <a:ext cx="0" cy="34290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 idx="3"/>
            <a:endCxn id="5" idx="2"/>
          </p:cNvCxnSpPr>
          <p:nvPr/>
        </p:nvCxnSpPr>
        <p:spPr>
          <a:xfrm flipV="1">
            <a:off x="5715001" y="3643745"/>
            <a:ext cx="166255" cy="9005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62746" y="3665392"/>
            <a:ext cx="166255" cy="9005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7"/>
          </p:cNvCxnSpPr>
          <p:nvPr/>
        </p:nvCxnSpPr>
        <p:spPr>
          <a:xfrm flipH="1">
            <a:off x="3798512" y="4229100"/>
            <a:ext cx="240088" cy="33557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7" idx="1"/>
          </p:cNvCxnSpPr>
          <p:nvPr/>
        </p:nvCxnSpPr>
        <p:spPr>
          <a:xfrm>
            <a:off x="5105400" y="4229100"/>
            <a:ext cx="468688" cy="33557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 idx="2"/>
          </p:cNvCxnSpPr>
          <p:nvPr/>
        </p:nvCxnSpPr>
        <p:spPr>
          <a:xfrm flipH="1">
            <a:off x="4572000" y="4229100"/>
            <a:ext cx="1" cy="140970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590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152400"/>
            <a:ext cx="8686800" cy="685800"/>
          </a:xfrm>
        </p:spPr>
        <p:txBody>
          <a:bodyPr/>
          <a:lstStyle/>
          <a:p>
            <a:r>
              <a:rPr lang="en-US" sz="2800" b="1" smtClean="0"/>
              <a:t>Functional Composition of the Research Network </a:t>
            </a:r>
          </a:p>
        </p:txBody>
      </p:sp>
      <p:grpSp>
        <p:nvGrpSpPr>
          <p:cNvPr id="2" name="Group 48"/>
          <p:cNvGrpSpPr>
            <a:grpSpLocks noChangeAspect="1"/>
          </p:cNvGrpSpPr>
          <p:nvPr/>
        </p:nvGrpSpPr>
        <p:grpSpPr bwMode="auto">
          <a:xfrm>
            <a:off x="1066800" y="1281113"/>
            <a:ext cx="6888163" cy="4510087"/>
            <a:chOff x="228600" y="1342949"/>
            <a:chExt cx="8610600" cy="5268107"/>
          </a:xfrm>
        </p:grpSpPr>
        <p:sp>
          <p:nvSpPr>
            <p:cNvPr id="5" name="Rectangle 4"/>
            <p:cNvSpPr>
              <a:spLocks noChangeArrowheads="1"/>
            </p:cNvSpPr>
            <p:nvPr/>
          </p:nvSpPr>
          <p:spPr bwMode="auto">
            <a:xfrm>
              <a:off x="228600" y="1370763"/>
              <a:ext cx="2667123" cy="610070"/>
            </a:xfrm>
            <a:prstGeom prst="rect">
              <a:avLst/>
            </a:prstGeom>
            <a:noFill/>
            <a:ln w="57150" cmpd="thinThick">
              <a:solidFill>
                <a:srgbClr val="00009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b="1" dirty="0">
                  <a:solidFill>
                    <a:srgbClr val="000000"/>
                  </a:solidFill>
                  <a:latin typeface="Arial"/>
                  <a:ea typeface="ＭＳ Ｐゴシック"/>
                </a:rPr>
                <a:t>Research Projects</a:t>
              </a:r>
            </a:p>
          </p:txBody>
        </p:sp>
        <p:sp>
          <p:nvSpPr>
            <p:cNvPr id="6" name="Rounded Rectangle 5"/>
            <p:cNvSpPr>
              <a:spLocks noChangeArrowheads="1"/>
            </p:cNvSpPr>
            <p:nvPr/>
          </p:nvSpPr>
          <p:spPr bwMode="auto">
            <a:xfrm>
              <a:off x="6247487" y="3772101"/>
              <a:ext cx="2591713" cy="456161"/>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Biorepository </a:t>
              </a:r>
            </a:p>
          </p:txBody>
        </p:sp>
        <p:sp>
          <p:nvSpPr>
            <p:cNvPr id="7" name="Rounded Rectangle 6"/>
            <p:cNvSpPr>
              <a:spLocks noChangeArrowheads="1"/>
            </p:cNvSpPr>
            <p:nvPr/>
          </p:nvSpPr>
          <p:spPr bwMode="auto">
            <a:xfrm>
              <a:off x="228600" y="4723364"/>
              <a:ext cx="2667123" cy="610070"/>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Project IV</a:t>
              </a:r>
            </a:p>
            <a:p>
              <a:pPr algn="ctr">
                <a:defRPr/>
              </a:pPr>
              <a:r>
                <a:rPr lang="en-US" sz="1200" dirty="0">
                  <a:solidFill>
                    <a:srgbClr val="000000"/>
                  </a:solidFill>
                  <a:latin typeface="Arial"/>
                  <a:ea typeface="ＭＳ Ｐゴシック"/>
                </a:rPr>
                <a:t>Single gene mutations II</a:t>
              </a:r>
            </a:p>
          </p:txBody>
        </p:sp>
        <p:sp>
          <p:nvSpPr>
            <p:cNvPr id="8" name="Rounded Rectangle 7"/>
            <p:cNvSpPr>
              <a:spLocks noChangeArrowheads="1"/>
            </p:cNvSpPr>
            <p:nvPr/>
          </p:nvSpPr>
          <p:spPr bwMode="auto">
            <a:xfrm>
              <a:off x="228600" y="2229311"/>
              <a:ext cx="2667123"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200" dirty="0">
                <a:solidFill>
                  <a:srgbClr val="000000"/>
                </a:solidFill>
                <a:latin typeface="Arial"/>
                <a:ea typeface="ＭＳ Ｐゴシック"/>
              </a:endParaRPr>
            </a:p>
            <a:p>
              <a:pPr algn="ctr">
                <a:defRPr/>
              </a:pPr>
              <a:r>
                <a:rPr lang="en-US" sz="1200" dirty="0">
                  <a:solidFill>
                    <a:srgbClr val="000000"/>
                  </a:solidFill>
                  <a:latin typeface="Arial"/>
                  <a:ea typeface="ＭＳ Ｐゴシック"/>
                </a:rPr>
                <a:t>Project I</a:t>
              </a:r>
            </a:p>
            <a:p>
              <a:pPr algn="ctr">
                <a:defRPr/>
              </a:pPr>
              <a:r>
                <a:rPr lang="en-US" sz="1200" dirty="0">
                  <a:solidFill>
                    <a:srgbClr val="000000"/>
                  </a:solidFill>
                  <a:latin typeface="Arial"/>
                  <a:ea typeface="ＭＳ Ｐゴシック"/>
                </a:rPr>
                <a:t>Single gene mutations I</a:t>
              </a:r>
            </a:p>
            <a:p>
              <a:pPr algn="ctr">
                <a:defRPr/>
              </a:pPr>
              <a:endParaRPr lang="en-US" sz="1200" dirty="0">
                <a:solidFill>
                  <a:srgbClr val="000000"/>
                </a:solidFill>
                <a:latin typeface="Arial"/>
                <a:ea typeface="ＭＳ Ｐゴシック"/>
              </a:endParaRPr>
            </a:p>
          </p:txBody>
        </p:sp>
        <p:sp>
          <p:nvSpPr>
            <p:cNvPr id="9" name="Rectangle 8"/>
            <p:cNvSpPr>
              <a:spLocks noChangeArrowheads="1"/>
            </p:cNvSpPr>
            <p:nvPr/>
          </p:nvSpPr>
          <p:spPr bwMode="auto">
            <a:xfrm>
              <a:off x="3201331" y="1342949"/>
              <a:ext cx="2817942" cy="610069"/>
            </a:xfrm>
            <a:prstGeom prst="rect">
              <a:avLst/>
            </a:prstGeom>
            <a:noFill/>
            <a:ln w="57150" cmpd="thinThick">
              <a:solidFill>
                <a:srgbClr val="00009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b="1" dirty="0">
                  <a:solidFill>
                    <a:srgbClr val="000000"/>
                  </a:solidFill>
                  <a:latin typeface="Arial"/>
                  <a:ea typeface="ＭＳ Ｐゴシック"/>
                </a:rPr>
                <a:t>Training &amp; Career Development</a:t>
              </a:r>
            </a:p>
          </p:txBody>
        </p:sp>
        <p:sp>
          <p:nvSpPr>
            <p:cNvPr id="10" name="Rectangle 9"/>
            <p:cNvSpPr>
              <a:spLocks noChangeArrowheads="1"/>
            </p:cNvSpPr>
            <p:nvPr/>
          </p:nvSpPr>
          <p:spPr bwMode="auto">
            <a:xfrm>
              <a:off x="6172077" y="1370763"/>
              <a:ext cx="2667123" cy="610070"/>
            </a:xfrm>
            <a:prstGeom prst="rect">
              <a:avLst/>
            </a:prstGeom>
            <a:noFill/>
            <a:ln w="57150" cmpd="thinThick">
              <a:solidFill>
                <a:srgbClr val="000090"/>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b="1" dirty="0">
                  <a:solidFill>
                    <a:srgbClr val="000000"/>
                  </a:solidFill>
                  <a:latin typeface="Arial"/>
                  <a:ea typeface="ＭＳ Ｐゴシック"/>
                </a:rPr>
                <a:t>Infrastructure</a:t>
              </a:r>
            </a:p>
          </p:txBody>
        </p:sp>
        <p:sp>
          <p:nvSpPr>
            <p:cNvPr id="11" name="Rounded Rectangle 10"/>
            <p:cNvSpPr>
              <a:spLocks noChangeArrowheads="1"/>
            </p:cNvSpPr>
            <p:nvPr/>
          </p:nvSpPr>
          <p:spPr bwMode="auto">
            <a:xfrm>
              <a:off x="228600" y="3942698"/>
              <a:ext cx="2667123"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Project III</a:t>
              </a:r>
            </a:p>
            <a:p>
              <a:pPr algn="ctr">
                <a:defRPr/>
              </a:pPr>
              <a:r>
                <a:rPr lang="en-US" sz="1200" dirty="0">
                  <a:solidFill>
                    <a:srgbClr val="000000"/>
                  </a:solidFill>
                  <a:latin typeface="Arial"/>
                  <a:ea typeface="ＭＳ Ｐゴシック"/>
                </a:rPr>
                <a:t>GWAS of disease loci</a:t>
              </a:r>
            </a:p>
          </p:txBody>
        </p:sp>
        <p:sp>
          <p:nvSpPr>
            <p:cNvPr id="12" name="Rounded Rectangle 11"/>
            <p:cNvSpPr>
              <a:spLocks noChangeArrowheads="1"/>
            </p:cNvSpPr>
            <p:nvPr/>
          </p:nvSpPr>
          <p:spPr bwMode="auto">
            <a:xfrm>
              <a:off x="3201331" y="2188516"/>
              <a:ext cx="2817942" cy="574838"/>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1</a:t>
              </a:r>
            </a:p>
            <a:p>
              <a:pPr algn="ctr">
                <a:defRPr/>
              </a:pPr>
              <a:r>
                <a:rPr lang="en-US" sz="1200" dirty="0">
                  <a:solidFill>
                    <a:srgbClr val="000000"/>
                  </a:solidFill>
                  <a:latin typeface="Arial"/>
                  <a:ea typeface="ＭＳ Ｐゴシック"/>
                </a:rPr>
                <a:t>Genomics-Focused Clinical Research</a:t>
              </a:r>
            </a:p>
          </p:txBody>
        </p:sp>
        <p:sp>
          <p:nvSpPr>
            <p:cNvPr id="13" name="Rounded Rectangle 12"/>
            <p:cNvSpPr>
              <a:spLocks noChangeArrowheads="1"/>
            </p:cNvSpPr>
            <p:nvPr/>
          </p:nvSpPr>
          <p:spPr bwMode="auto">
            <a:xfrm>
              <a:off x="228600" y="3009977"/>
              <a:ext cx="2667123" cy="686096"/>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Project II</a:t>
              </a:r>
            </a:p>
            <a:p>
              <a:pPr algn="ctr">
                <a:defRPr/>
              </a:pPr>
              <a:r>
                <a:rPr lang="en-US" sz="1200" dirty="0">
                  <a:solidFill>
                    <a:srgbClr val="000000"/>
                  </a:solidFill>
                  <a:latin typeface="Arial"/>
                  <a:ea typeface="ＭＳ Ｐゴシック"/>
                </a:rPr>
                <a:t>APOL1/MYH9</a:t>
              </a:r>
            </a:p>
          </p:txBody>
        </p:sp>
        <p:sp>
          <p:nvSpPr>
            <p:cNvPr id="14" name="Rounded Rectangle 13"/>
            <p:cNvSpPr>
              <a:spLocks noChangeArrowheads="1"/>
            </p:cNvSpPr>
            <p:nvPr/>
          </p:nvSpPr>
          <p:spPr bwMode="auto">
            <a:xfrm>
              <a:off x="3201331" y="4504555"/>
              <a:ext cx="2817942" cy="532189"/>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4</a:t>
              </a:r>
            </a:p>
            <a:p>
              <a:pPr algn="ctr">
                <a:defRPr/>
              </a:pPr>
              <a:r>
                <a:rPr lang="en-US" sz="1200" dirty="0">
                  <a:solidFill>
                    <a:srgbClr val="000000"/>
                  </a:solidFill>
                  <a:latin typeface="Arial"/>
                  <a:ea typeface="ＭＳ Ｐゴシック"/>
                </a:rPr>
                <a:t>Laboratory Technicians</a:t>
              </a:r>
            </a:p>
          </p:txBody>
        </p:sp>
        <p:sp>
          <p:nvSpPr>
            <p:cNvPr id="15" name="Rounded Rectangle 14"/>
            <p:cNvSpPr>
              <a:spLocks noChangeAspect="1" noChangeArrowheads="1"/>
            </p:cNvSpPr>
            <p:nvPr/>
          </p:nvSpPr>
          <p:spPr bwMode="auto">
            <a:xfrm>
              <a:off x="3201331" y="2959911"/>
              <a:ext cx="2817942"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2</a:t>
              </a:r>
            </a:p>
            <a:p>
              <a:pPr algn="ctr">
                <a:defRPr/>
              </a:pPr>
              <a:r>
                <a:rPr lang="en-US" sz="1200" dirty="0">
                  <a:solidFill>
                    <a:srgbClr val="000000"/>
                  </a:solidFill>
                  <a:latin typeface="Arial"/>
                  <a:ea typeface="ＭＳ Ｐゴシック"/>
                </a:rPr>
                <a:t>Advanced Clinical Research</a:t>
              </a:r>
            </a:p>
          </p:txBody>
        </p:sp>
        <p:sp>
          <p:nvSpPr>
            <p:cNvPr id="16" name="Rounded Rectangle 15"/>
            <p:cNvSpPr>
              <a:spLocks noChangeArrowheads="1"/>
            </p:cNvSpPr>
            <p:nvPr/>
          </p:nvSpPr>
          <p:spPr bwMode="auto">
            <a:xfrm>
              <a:off x="3201331" y="3731306"/>
              <a:ext cx="2817942"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3</a:t>
              </a:r>
            </a:p>
            <a:p>
              <a:pPr algn="ctr">
                <a:defRPr/>
              </a:pPr>
              <a:r>
                <a:rPr lang="en-US" sz="1200" dirty="0">
                  <a:solidFill>
                    <a:srgbClr val="000000"/>
                  </a:solidFill>
                  <a:latin typeface="Arial"/>
                  <a:ea typeface="ＭＳ Ｐゴシック"/>
                </a:rPr>
                <a:t>PhD and MSc  </a:t>
              </a:r>
            </a:p>
          </p:txBody>
        </p:sp>
        <p:sp>
          <p:nvSpPr>
            <p:cNvPr id="17" name="Rounded Rectangle 16"/>
            <p:cNvSpPr>
              <a:spLocks noChangeArrowheads="1"/>
            </p:cNvSpPr>
            <p:nvPr/>
          </p:nvSpPr>
          <p:spPr bwMode="auto">
            <a:xfrm>
              <a:off x="3276740" y="5274096"/>
              <a:ext cx="2742532" cy="508082"/>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5</a:t>
              </a:r>
            </a:p>
            <a:p>
              <a:pPr algn="ctr">
                <a:defRPr/>
              </a:pPr>
              <a:r>
                <a:rPr lang="en-US" sz="1200" dirty="0">
                  <a:solidFill>
                    <a:srgbClr val="000000"/>
                  </a:solidFill>
                  <a:latin typeface="Arial"/>
                  <a:ea typeface="ＭＳ Ｐゴシック"/>
                </a:rPr>
                <a:t>Grant Management</a:t>
              </a:r>
            </a:p>
          </p:txBody>
        </p:sp>
        <p:sp>
          <p:nvSpPr>
            <p:cNvPr id="18" name="Rounded Rectangle 17"/>
            <p:cNvSpPr>
              <a:spLocks noChangeArrowheads="1"/>
            </p:cNvSpPr>
            <p:nvPr/>
          </p:nvSpPr>
          <p:spPr bwMode="auto">
            <a:xfrm>
              <a:off x="3201331" y="6019530"/>
              <a:ext cx="2817942" cy="591526"/>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Track 6</a:t>
              </a:r>
            </a:p>
            <a:p>
              <a:pPr algn="ctr">
                <a:defRPr/>
              </a:pPr>
              <a:r>
                <a:rPr lang="en-US" sz="1200" dirty="0">
                  <a:solidFill>
                    <a:srgbClr val="000000"/>
                  </a:solidFill>
                  <a:latin typeface="Arial"/>
                  <a:ea typeface="ＭＳ Ｐゴシック"/>
                </a:rPr>
                <a:t>Short-term Faculty Sabbaticals</a:t>
              </a:r>
            </a:p>
          </p:txBody>
        </p:sp>
        <p:sp>
          <p:nvSpPr>
            <p:cNvPr id="19" name="Rounded Rectangle 18"/>
            <p:cNvSpPr>
              <a:spLocks noChangeArrowheads="1"/>
            </p:cNvSpPr>
            <p:nvPr/>
          </p:nvSpPr>
          <p:spPr bwMode="auto">
            <a:xfrm>
              <a:off x="6247487" y="4495284"/>
              <a:ext cx="2591713"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Central Biochemical Lab</a:t>
              </a:r>
            </a:p>
          </p:txBody>
        </p:sp>
        <p:sp>
          <p:nvSpPr>
            <p:cNvPr id="20" name="Rounded Rectangle 19"/>
            <p:cNvSpPr>
              <a:spLocks noChangeArrowheads="1"/>
            </p:cNvSpPr>
            <p:nvPr/>
          </p:nvSpPr>
          <p:spPr bwMode="auto">
            <a:xfrm>
              <a:off x="6247487" y="2247854"/>
              <a:ext cx="2591713" cy="456161"/>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Genomics Research Labs</a:t>
              </a:r>
            </a:p>
            <a:p>
              <a:pPr algn="ctr">
                <a:defRPr/>
              </a:pPr>
              <a:r>
                <a:rPr lang="en-US" sz="1200" dirty="0">
                  <a:solidFill>
                    <a:srgbClr val="000000"/>
                  </a:solidFill>
                  <a:latin typeface="Arial"/>
                  <a:ea typeface="ＭＳ Ｐゴシック"/>
                </a:rPr>
                <a:t> </a:t>
              </a:r>
            </a:p>
          </p:txBody>
        </p:sp>
        <p:sp>
          <p:nvSpPr>
            <p:cNvPr id="21" name="Rounded Rectangle 20"/>
            <p:cNvSpPr>
              <a:spLocks noChangeArrowheads="1"/>
            </p:cNvSpPr>
            <p:nvPr/>
          </p:nvSpPr>
          <p:spPr bwMode="auto">
            <a:xfrm>
              <a:off x="6247487" y="2971037"/>
              <a:ext cx="2591713" cy="534043"/>
            </a:xfrm>
            <a:prstGeom prst="roundRect">
              <a:avLst>
                <a:gd name="adj" fmla="val 16667"/>
              </a:avLst>
            </a:prstGeom>
            <a:noFill/>
            <a:ln w="9525">
              <a:solidFill>
                <a:srgbClr val="00009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r>
                <a:rPr lang="en-US" sz="1200" dirty="0">
                  <a:solidFill>
                    <a:srgbClr val="000000"/>
                  </a:solidFill>
                  <a:latin typeface="Arial"/>
                  <a:ea typeface="ＭＳ Ｐゴシック"/>
                </a:rPr>
                <a:t>Bioinformatics/Data Management </a:t>
              </a:r>
            </a:p>
          </p:txBody>
        </p:sp>
      </p:grpSp>
      <p:sp>
        <p:nvSpPr>
          <p:cNvPr id="22" name="Rectangle 21"/>
          <p:cNvSpPr/>
          <p:nvPr/>
        </p:nvSpPr>
        <p:spPr bwMode="auto">
          <a:xfrm>
            <a:off x="0" y="6215082"/>
            <a:ext cx="2000232" cy="35719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rgbClr val="081F5B"/>
              </a:solidFill>
              <a:effectLst/>
              <a:latin typeface="NewsGoth BT"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277813" y="923925"/>
            <a:ext cx="3303587" cy="523875"/>
          </a:xfrm>
          <a:prstGeom prst="rect">
            <a:avLst/>
          </a:prstGeom>
          <a:noFill/>
          <a:ln w="9525">
            <a:noFill/>
            <a:miter lim="800000"/>
            <a:headEnd/>
            <a:tailEnd/>
          </a:ln>
        </p:spPr>
        <p:txBody>
          <a:bodyPr wrap="none">
            <a:spAutoFit/>
          </a:bodyPr>
          <a:lstStyle/>
          <a:p>
            <a:pPr algn="ctr"/>
            <a:r>
              <a:rPr lang="en-US" sz="2800">
                <a:latin typeface="Arial Rounded MT Bold" pitchFamily="34" charset="0"/>
              </a:rPr>
              <a:t>H3Africa Initiative</a:t>
            </a:r>
          </a:p>
        </p:txBody>
      </p:sp>
      <p:grpSp>
        <p:nvGrpSpPr>
          <p:cNvPr id="2" name="Group 16"/>
          <p:cNvGrpSpPr>
            <a:grpSpLocks/>
          </p:cNvGrpSpPr>
          <p:nvPr/>
        </p:nvGrpSpPr>
        <p:grpSpPr bwMode="auto">
          <a:xfrm>
            <a:off x="901700" y="76200"/>
            <a:ext cx="4503738" cy="3733800"/>
            <a:chOff x="2196234" y="533400"/>
            <a:chExt cx="4505057" cy="3733799"/>
          </a:xfrm>
        </p:grpSpPr>
        <p:sp>
          <p:nvSpPr>
            <p:cNvPr id="38933" name="TextBox 4"/>
            <p:cNvSpPr txBox="1">
              <a:spLocks noChangeArrowheads="1"/>
            </p:cNvSpPr>
            <p:nvPr/>
          </p:nvSpPr>
          <p:spPr bwMode="auto">
            <a:xfrm>
              <a:off x="2196234" y="2971799"/>
              <a:ext cx="4505057" cy="954107"/>
            </a:xfrm>
            <a:prstGeom prst="rect">
              <a:avLst/>
            </a:prstGeom>
            <a:noFill/>
            <a:ln w="9525">
              <a:noFill/>
              <a:miter lim="800000"/>
              <a:headEnd/>
              <a:tailEnd/>
            </a:ln>
          </p:spPr>
          <p:txBody>
            <a:bodyPr wrap="none">
              <a:spAutoFit/>
            </a:bodyPr>
            <a:lstStyle/>
            <a:p>
              <a:pPr algn="ctr"/>
              <a:r>
                <a:rPr lang="en-US" sz="2800">
                  <a:latin typeface="Arial Rounded MT Bold" pitchFamily="34" charset="0"/>
                </a:rPr>
                <a:t>H3Africa Kidney Disease</a:t>
              </a:r>
            </a:p>
            <a:p>
              <a:pPr algn="ctr"/>
              <a:r>
                <a:rPr lang="en-US" sz="2800">
                  <a:latin typeface="Arial Rounded MT Bold" pitchFamily="34" charset="0"/>
                </a:rPr>
                <a:t>Research Network</a:t>
              </a:r>
            </a:p>
          </p:txBody>
        </p:sp>
        <p:grpSp>
          <p:nvGrpSpPr>
            <p:cNvPr id="3" name="Group 8"/>
            <p:cNvGrpSpPr/>
            <p:nvPr/>
          </p:nvGrpSpPr>
          <p:grpSpPr>
            <a:xfrm>
              <a:off x="3200398" y="533400"/>
              <a:ext cx="1447802" cy="3733799"/>
              <a:chOff x="5943601" y="2438400"/>
              <a:chExt cx="2133601" cy="4724399"/>
            </a:xfrm>
            <a:solidFill>
              <a:schemeClr val="bg1">
                <a:lumMod val="60000"/>
                <a:lumOff val="40000"/>
              </a:schemeClr>
            </a:solidFill>
            <a:scene3d>
              <a:camera prst="isometricOffAxis1Top"/>
              <a:lightRig rig="threePt" dir="t"/>
            </a:scene3d>
          </p:grpSpPr>
          <p:sp>
            <p:nvSpPr>
              <p:cNvPr id="7" name="Trapezoid 6"/>
              <p:cNvSpPr/>
              <p:nvPr/>
            </p:nvSpPr>
            <p:spPr bwMode="auto">
              <a:xfrm>
                <a:off x="6553200" y="2438400"/>
                <a:ext cx="838200" cy="3352800"/>
              </a:xfrm>
              <a:prstGeom prst="trapezoid">
                <a:avLst/>
              </a:prstGeom>
              <a:solidFill>
                <a:schemeClr val="accent5">
                  <a:lumMod val="50000"/>
                </a:schemeClr>
              </a:solidFill>
              <a:ln w="9525" cap="flat" cmpd="sng" algn="ctr">
                <a:noFill/>
                <a:prstDash val="solid"/>
                <a:round/>
                <a:headEnd type="none" w="med" len="med"/>
                <a:tailEnd type="none" w="med" len="med"/>
              </a:ln>
              <a:effectLst/>
              <a:sp3d>
                <a:bevelT/>
              </a:sp3d>
            </p:spPr>
            <p:txBody>
              <a:bodyPr/>
              <a:lstStyle/>
              <a:p>
                <a:pPr>
                  <a:defRPr/>
                </a:pPr>
                <a:endParaRPr lang="en-US" sz="1800">
                  <a:solidFill>
                    <a:srgbClr val="FFFFFF"/>
                  </a:solidFill>
                  <a:latin typeface="Garamond" pitchFamily="18" charset="0"/>
                  <a:ea typeface="ＭＳ Ｐゴシック" charset="0"/>
                  <a:cs typeface="ＭＳ Ｐゴシック" charset="0"/>
                </a:endParaRPr>
              </a:p>
            </p:txBody>
          </p:sp>
          <p:sp>
            <p:nvSpPr>
              <p:cNvPr id="8" name="Isosceles Triangle 7"/>
              <p:cNvSpPr/>
              <p:nvPr/>
            </p:nvSpPr>
            <p:spPr bwMode="auto">
              <a:xfrm rot="10800000">
                <a:off x="5943601" y="5562600"/>
                <a:ext cx="2133601" cy="1600199"/>
              </a:xfrm>
              <a:prstGeom prst="triangle">
                <a:avLst/>
              </a:prstGeom>
              <a:solidFill>
                <a:srgbClr val="D64C00"/>
              </a:solidFill>
              <a:ln w="9525" cap="flat" cmpd="sng" algn="ctr">
                <a:noFill/>
                <a:prstDash val="solid"/>
                <a:round/>
                <a:headEnd type="none" w="med" len="med"/>
                <a:tailEnd type="none" w="med" len="med"/>
              </a:ln>
              <a:effectLst/>
              <a:sp3d>
                <a:bevelT/>
              </a:sp3d>
            </p:spPr>
            <p:txBody>
              <a:bodyPr/>
              <a:lstStyle/>
              <a:p>
                <a:pPr>
                  <a:defRPr/>
                </a:pPr>
                <a:endParaRPr lang="en-US" sz="1800">
                  <a:solidFill>
                    <a:srgbClr val="FFFFFF"/>
                  </a:solidFill>
                  <a:latin typeface="Garamond" pitchFamily="18" charset="0"/>
                  <a:ea typeface="ＭＳ Ｐゴシック" charset="0"/>
                  <a:cs typeface="ＭＳ Ｐゴシック" charset="0"/>
                </a:endParaRPr>
              </a:p>
            </p:txBody>
          </p:sp>
        </p:grpSp>
      </p:grpSp>
      <p:grpSp>
        <p:nvGrpSpPr>
          <p:cNvPr id="4" name="Group 20"/>
          <p:cNvGrpSpPr>
            <a:grpSpLocks/>
          </p:cNvGrpSpPr>
          <p:nvPr/>
        </p:nvGrpSpPr>
        <p:grpSpPr bwMode="auto">
          <a:xfrm>
            <a:off x="3244850" y="3533775"/>
            <a:ext cx="2808288" cy="2619375"/>
            <a:chOff x="3244786" y="3609582"/>
            <a:chExt cx="2807013" cy="2619332"/>
          </a:xfrm>
        </p:grpSpPr>
        <p:sp>
          <p:nvSpPr>
            <p:cNvPr id="13" name="Notched Right Arrow 12"/>
            <p:cNvSpPr/>
            <p:nvPr/>
          </p:nvSpPr>
          <p:spPr bwMode="auto">
            <a:xfrm rot="5400000">
              <a:off x="3741102" y="4177370"/>
              <a:ext cx="1482881" cy="347305"/>
            </a:xfrm>
            <a:prstGeom prst="notchedRightArrow">
              <a:avLst/>
            </a:prstGeom>
            <a:solidFill>
              <a:srgbClr val="2970FF"/>
            </a:solidFill>
            <a:ln w="9525" cap="flat" cmpd="sng" algn="ctr">
              <a:solidFill>
                <a:schemeClr val="tx1"/>
              </a:solidFill>
              <a:prstDash val="solid"/>
              <a:round/>
              <a:headEnd type="none" w="med" len="med"/>
              <a:tailEnd type="none" w="med" len="med"/>
            </a:ln>
            <a:effectLst>
              <a:glow rad="50800">
                <a:srgbClr val="FFA400">
                  <a:alpha val="75000"/>
                </a:srgbClr>
              </a:glow>
            </a:effectLst>
            <a:scene3d>
              <a:camera prst="orthographicFront"/>
              <a:lightRig rig="threePt" dir="t"/>
            </a:scene3d>
            <a:sp3d>
              <a:bevelT w="139700" h="139700" prst="divot"/>
            </a:sp3d>
          </p:spPr>
          <p:txBody>
            <a:bodyPr/>
            <a:lstStyle/>
            <a:p>
              <a:pPr>
                <a:defRPr/>
              </a:pPr>
              <a:endParaRPr lang="en-US" sz="1800">
                <a:solidFill>
                  <a:srgbClr val="FFFFFF"/>
                </a:solidFill>
                <a:latin typeface="Garamond" pitchFamily="-65" charset="0"/>
                <a:ea typeface="ＭＳ Ｐゴシック" pitchFamily="-65" charset="-128"/>
                <a:cs typeface="ＭＳ Ｐゴシック" charset="0"/>
              </a:endParaRPr>
            </a:p>
          </p:txBody>
        </p:sp>
        <p:sp>
          <p:nvSpPr>
            <p:cNvPr id="38932" name="TextBox 14"/>
            <p:cNvSpPr txBox="1">
              <a:spLocks noChangeArrowheads="1"/>
            </p:cNvSpPr>
            <p:nvPr/>
          </p:nvSpPr>
          <p:spPr bwMode="auto">
            <a:xfrm>
              <a:off x="3244786" y="5028687"/>
              <a:ext cx="2807013" cy="1200227"/>
            </a:xfrm>
            <a:prstGeom prst="rect">
              <a:avLst/>
            </a:prstGeom>
            <a:noFill/>
            <a:ln w="9525">
              <a:noFill/>
              <a:miter lim="800000"/>
              <a:headEnd/>
              <a:tailEnd/>
            </a:ln>
          </p:spPr>
          <p:txBody>
            <a:bodyPr wrap="none">
              <a:spAutoFit/>
            </a:bodyPr>
            <a:lstStyle/>
            <a:p>
              <a:pPr algn="ctr"/>
              <a:r>
                <a:rPr lang="en-US" sz="1800">
                  <a:latin typeface="Arial Rounded MT Bold" pitchFamily="34" charset="0"/>
                </a:rPr>
                <a:t>Renal Candidate Genes</a:t>
              </a:r>
            </a:p>
            <a:p>
              <a:pPr algn="ctr"/>
              <a:r>
                <a:rPr lang="en-US" sz="1800">
                  <a:latin typeface="Arial Rounded MT Bold" pitchFamily="34" charset="0"/>
                </a:rPr>
                <a:t>(MYH9, APOL1, etc)</a:t>
              </a:r>
            </a:p>
            <a:p>
              <a:pPr algn="ctr"/>
              <a:r>
                <a:rPr lang="en-US" sz="1800">
                  <a:latin typeface="Arial Rounded MT Bold" pitchFamily="34" charset="0"/>
                </a:rPr>
                <a:t>Studies </a:t>
              </a:r>
            </a:p>
            <a:p>
              <a:pPr algn="ctr"/>
              <a:r>
                <a:rPr lang="en-US" sz="1800">
                  <a:latin typeface="Arial Rounded MT Bold" pitchFamily="34" charset="0"/>
                </a:rPr>
                <a:t>(N=8000)</a:t>
              </a:r>
            </a:p>
          </p:txBody>
        </p:sp>
      </p:grpSp>
      <p:grpSp>
        <p:nvGrpSpPr>
          <p:cNvPr id="5" name="Group 22"/>
          <p:cNvGrpSpPr>
            <a:grpSpLocks/>
          </p:cNvGrpSpPr>
          <p:nvPr/>
        </p:nvGrpSpPr>
        <p:grpSpPr bwMode="auto">
          <a:xfrm>
            <a:off x="5654675" y="3092450"/>
            <a:ext cx="3479800" cy="1308100"/>
            <a:chOff x="5655112" y="3168163"/>
            <a:chExt cx="3479536" cy="1308472"/>
          </a:xfrm>
        </p:grpSpPr>
        <p:sp>
          <p:nvSpPr>
            <p:cNvPr id="38925" name="TextBox 15"/>
            <p:cNvSpPr txBox="1">
              <a:spLocks noChangeArrowheads="1"/>
            </p:cNvSpPr>
            <p:nvPr/>
          </p:nvSpPr>
          <p:spPr bwMode="auto">
            <a:xfrm>
              <a:off x="6696642" y="3276600"/>
              <a:ext cx="2438006" cy="1200035"/>
            </a:xfrm>
            <a:prstGeom prst="rect">
              <a:avLst/>
            </a:prstGeom>
            <a:noFill/>
            <a:ln w="9525">
              <a:noFill/>
              <a:miter lim="800000"/>
              <a:headEnd/>
              <a:tailEnd/>
            </a:ln>
          </p:spPr>
          <p:txBody>
            <a:bodyPr wrap="none">
              <a:spAutoFit/>
            </a:bodyPr>
            <a:lstStyle/>
            <a:p>
              <a:pPr algn="ctr"/>
              <a:r>
                <a:rPr lang="en-US" sz="1800">
                  <a:latin typeface="Arial Rounded MT Bold" pitchFamily="34" charset="0"/>
                </a:rPr>
                <a:t>Monogenic </a:t>
              </a:r>
            </a:p>
            <a:p>
              <a:pPr algn="ctr"/>
              <a:r>
                <a:rPr lang="en-US" sz="1800">
                  <a:latin typeface="Arial Rounded MT Bold" pitchFamily="34" charset="0"/>
                </a:rPr>
                <a:t>Disease</a:t>
              </a:r>
            </a:p>
            <a:p>
              <a:pPr algn="ctr"/>
              <a:r>
                <a:rPr lang="en-US" sz="1800">
                  <a:latin typeface="Arial Rounded MT Bold" pitchFamily="34" charset="0"/>
                </a:rPr>
                <a:t>Childhood Onset NS</a:t>
              </a:r>
            </a:p>
            <a:p>
              <a:pPr algn="ctr"/>
              <a:r>
                <a:rPr lang="en-US" sz="1800">
                  <a:latin typeface="Arial Rounded MT Bold" pitchFamily="34" charset="0"/>
                </a:rPr>
                <a:t>(N=50 families)</a:t>
              </a:r>
            </a:p>
          </p:txBody>
        </p:sp>
        <p:sp>
          <p:nvSpPr>
            <p:cNvPr id="17" name="Notched Right Arrow 16"/>
            <p:cNvSpPr/>
            <p:nvPr/>
          </p:nvSpPr>
          <p:spPr bwMode="auto">
            <a:xfrm rot="948835">
              <a:off x="5655112" y="3168163"/>
              <a:ext cx="1486412" cy="326151"/>
            </a:xfrm>
            <a:prstGeom prst="notchedRightArrow">
              <a:avLst/>
            </a:prstGeom>
            <a:solidFill>
              <a:srgbClr val="2970FF"/>
            </a:solidFill>
            <a:ln w="9525" cap="flat" cmpd="sng" algn="ctr">
              <a:solidFill>
                <a:schemeClr val="tx1"/>
              </a:solidFill>
              <a:prstDash val="solid"/>
              <a:round/>
              <a:headEnd type="none" w="med" len="med"/>
              <a:tailEnd type="none" w="med" len="med"/>
            </a:ln>
            <a:effectLst>
              <a:glow rad="50800">
                <a:srgbClr val="FFA400">
                  <a:alpha val="75000"/>
                </a:srgbClr>
              </a:glow>
            </a:effectLst>
            <a:scene3d>
              <a:camera prst="orthographicFront"/>
              <a:lightRig rig="threePt" dir="t"/>
            </a:scene3d>
            <a:sp3d>
              <a:bevelT w="139700" h="139700" prst="divot"/>
            </a:sp3d>
          </p:spPr>
          <p:txBody>
            <a:bodyPr/>
            <a:lstStyle/>
            <a:p>
              <a:pPr>
                <a:defRPr/>
              </a:pPr>
              <a:endParaRPr lang="en-US" sz="1800">
                <a:solidFill>
                  <a:srgbClr val="FFFFFF"/>
                </a:solidFill>
                <a:latin typeface="Garamond" pitchFamily="-65" charset="0"/>
                <a:ea typeface="ＭＳ Ｐゴシック" pitchFamily="-65" charset="-128"/>
                <a:cs typeface="ＭＳ Ｐゴシック" charset="0"/>
              </a:endParaRPr>
            </a:p>
          </p:txBody>
        </p:sp>
      </p:grpSp>
      <p:grpSp>
        <p:nvGrpSpPr>
          <p:cNvPr id="6" name="Group 21"/>
          <p:cNvGrpSpPr>
            <a:grpSpLocks/>
          </p:cNvGrpSpPr>
          <p:nvPr/>
        </p:nvGrpSpPr>
        <p:grpSpPr bwMode="auto">
          <a:xfrm>
            <a:off x="5613400" y="3275013"/>
            <a:ext cx="1614488" cy="1743075"/>
            <a:chOff x="5612715" y="3350730"/>
            <a:chExt cx="1615398" cy="1742943"/>
          </a:xfrm>
        </p:grpSpPr>
        <p:sp>
          <p:nvSpPr>
            <p:cNvPr id="38921" name="TextBox 13"/>
            <p:cNvSpPr txBox="1">
              <a:spLocks noChangeArrowheads="1"/>
            </p:cNvSpPr>
            <p:nvPr/>
          </p:nvSpPr>
          <p:spPr bwMode="auto">
            <a:xfrm>
              <a:off x="6324004" y="4724251"/>
              <a:ext cx="904109" cy="369422"/>
            </a:xfrm>
            <a:prstGeom prst="rect">
              <a:avLst/>
            </a:prstGeom>
            <a:noFill/>
            <a:ln w="9525">
              <a:noFill/>
              <a:miter lim="800000"/>
              <a:headEnd/>
              <a:tailEnd/>
            </a:ln>
          </p:spPr>
          <p:txBody>
            <a:bodyPr wrap="none">
              <a:spAutoFit/>
            </a:bodyPr>
            <a:lstStyle/>
            <a:p>
              <a:pPr algn="ctr"/>
              <a:r>
                <a:rPr lang="en-US" sz="1800">
                  <a:latin typeface="Arial Rounded MT Bold" pitchFamily="34" charset="0"/>
                </a:rPr>
                <a:t>GWAS</a:t>
              </a:r>
            </a:p>
          </p:txBody>
        </p:sp>
        <p:sp>
          <p:nvSpPr>
            <p:cNvPr id="18" name="Notched Right Arrow 17"/>
            <p:cNvSpPr/>
            <p:nvPr/>
          </p:nvSpPr>
          <p:spPr bwMode="auto">
            <a:xfrm rot="13829483" flipH="1">
              <a:off x="4944585" y="4018860"/>
              <a:ext cx="1701105" cy="364845"/>
            </a:xfrm>
            <a:prstGeom prst="notchedRightArrow">
              <a:avLst/>
            </a:prstGeom>
            <a:solidFill>
              <a:srgbClr val="2970FF"/>
            </a:solidFill>
            <a:ln w="9525" cap="flat" cmpd="sng" algn="ctr">
              <a:solidFill>
                <a:schemeClr val="tx1"/>
              </a:solidFill>
              <a:prstDash val="solid"/>
              <a:round/>
              <a:headEnd type="none" w="med" len="med"/>
              <a:tailEnd type="none" w="med" len="med"/>
            </a:ln>
            <a:effectLst>
              <a:glow rad="50800">
                <a:srgbClr val="FFA400">
                  <a:alpha val="75000"/>
                </a:srgbClr>
              </a:glow>
            </a:effectLst>
            <a:scene3d>
              <a:camera prst="orthographicFront"/>
              <a:lightRig rig="threePt" dir="t"/>
            </a:scene3d>
            <a:sp3d>
              <a:bevelT w="139700" h="139700" prst="divot"/>
            </a:sp3d>
          </p:spPr>
          <p:txBody>
            <a:bodyPr/>
            <a:lstStyle/>
            <a:p>
              <a:pPr>
                <a:defRPr/>
              </a:pPr>
              <a:endParaRPr lang="en-US" sz="1800">
                <a:solidFill>
                  <a:srgbClr val="FFFFFF"/>
                </a:solidFill>
                <a:latin typeface="Garamond" pitchFamily="-65" charset="0"/>
                <a:ea typeface="ＭＳ Ｐゴシック" pitchFamily="-65" charset="-128"/>
                <a:cs typeface="ＭＳ Ｐゴシック" charset="0"/>
              </a:endParaRPr>
            </a:p>
          </p:txBody>
        </p:sp>
      </p:grpSp>
      <p:grpSp>
        <p:nvGrpSpPr>
          <p:cNvPr id="9" name="Group 19"/>
          <p:cNvGrpSpPr>
            <a:grpSpLocks/>
          </p:cNvGrpSpPr>
          <p:nvPr/>
        </p:nvGrpSpPr>
        <p:grpSpPr bwMode="auto">
          <a:xfrm>
            <a:off x="435832" y="3484563"/>
            <a:ext cx="2717737" cy="2544167"/>
            <a:chOff x="435094" y="3560081"/>
            <a:chExt cx="2718354" cy="2543563"/>
          </a:xfrm>
          <a:solidFill>
            <a:schemeClr val="bg1">
              <a:lumMod val="65000"/>
            </a:schemeClr>
          </a:solidFill>
        </p:grpSpPr>
        <p:sp>
          <p:nvSpPr>
            <p:cNvPr id="12" name="Notched Right Arrow 11"/>
            <p:cNvSpPr/>
            <p:nvPr/>
          </p:nvSpPr>
          <p:spPr bwMode="auto">
            <a:xfrm rot="16645081" flipH="1">
              <a:off x="1002864" y="3946673"/>
              <a:ext cx="1504411" cy="731227"/>
            </a:xfrm>
            <a:prstGeom prst="notchedRightArrow">
              <a:avLst/>
            </a:prstGeom>
            <a:grpFill/>
            <a:ln w="9525" cap="flat" cmpd="sng" algn="ctr">
              <a:noFill/>
              <a:prstDash val="solid"/>
              <a:round/>
              <a:headEnd type="none" w="med" len="med"/>
              <a:tailEnd type="none" w="med" len="med"/>
            </a:ln>
            <a:effectLst/>
            <a:scene3d>
              <a:camera prst="orthographicFront"/>
              <a:lightRig rig="threePt" dir="t"/>
            </a:scene3d>
            <a:sp3d>
              <a:bevelT h="101600" prst="convex"/>
            </a:sp3d>
          </p:spPr>
          <p:txBody>
            <a:bodyPr/>
            <a:lstStyle/>
            <a:p>
              <a:pPr>
                <a:defRPr/>
              </a:pPr>
              <a:endParaRPr lang="en-US" sz="1800">
                <a:solidFill>
                  <a:srgbClr val="FFFFFF"/>
                </a:solidFill>
                <a:latin typeface="Garamond" pitchFamily="-65" charset="0"/>
                <a:ea typeface="ＭＳ Ｐゴシック" pitchFamily="-65" charset="-128"/>
                <a:cs typeface="ＭＳ Ｐゴシック" charset="0"/>
              </a:endParaRPr>
            </a:p>
          </p:txBody>
        </p:sp>
        <p:sp>
          <p:nvSpPr>
            <p:cNvPr id="46091" name="TextBox 4"/>
            <p:cNvSpPr txBox="1">
              <a:spLocks noChangeArrowheads="1"/>
            </p:cNvSpPr>
            <p:nvPr/>
          </p:nvSpPr>
          <p:spPr bwMode="auto">
            <a:xfrm>
              <a:off x="435094" y="5180533"/>
              <a:ext cx="2718354" cy="923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81F5B"/>
                  </a:solidFill>
                  <a:latin typeface="NewsGoth BT" pitchFamily="34" charset="0"/>
                  <a:ea typeface="MS PGothic" pitchFamily="34" charset="-128"/>
                </a:defRPr>
              </a:lvl1pPr>
              <a:lvl2pPr marL="742950" indent="-285750" eaLnBrk="0" hangingPunct="0">
                <a:defRPr sz="3200">
                  <a:solidFill>
                    <a:srgbClr val="081F5B"/>
                  </a:solidFill>
                  <a:latin typeface="NewsGoth BT" pitchFamily="34" charset="0"/>
                  <a:ea typeface="MS PGothic" pitchFamily="34" charset="-128"/>
                </a:defRPr>
              </a:lvl2pPr>
              <a:lvl3pPr marL="1143000" indent="-228600" eaLnBrk="0" hangingPunct="0">
                <a:defRPr sz="3200">
                  <a:solidFill>
                    <a:srgbClr val="081F5B"/>
                  </a:solidFill>
                  <a:latin typeface="NewsGoth BT" pitchFamily="34" charset="0"/>
                  <a:ea typeface="MS PGothic" pitchFamily="34" charset="-128"/>
                </a:defRPr>
              </a:lvl3pPr>
              <a:lvl4pPr marL="1600200" indent="-228600" eaLnBrk="0" hangingPunct="0">
                <a:defRPr sz="3200">
                  <a:solidFill>
                    <a:srgbClr val="081F5B"/>
                  </a:solidFill>
                  <a:latin typeface="NewsGoth BT" pitchFamily="34" charset="0"/>
                  <a:ea typeface="MS PGothic" pitchFamily="34" charset="-128"/>
                </a:defRPr>
              </a:lvl4pPr>
              <a:lvl5pPr marL="2057400" indent="-228600" eaLnBrk="0" hangingPunct="0">
                <a:defRPr sz="3200">
                  <a:solidFill>
                    <a:srgbClr val="081F5B"/>
                  </a:solidFill>
                  <a:latin typeface="NewsGoth BT" pitchFamily="34" charset="0"/>
                  <a:ea typeface="MS PGothic" pitchFamily="34" charset="-128"/>
                </a:defRPr>
              </a:lvl5pPr>
              <a:lvl6pPr marL="2514600" indent="-228600" eaLnBrk="0" fontAlgn="base" hangingPunct="0">
                <a:spcBef>
                  <a:spcPct val="0"/>
                </a:spcBef>
                <a:spcAft>
                  <a:spcPct val="0"/>
                </a:spcAft>
                <a:defRPr sz="3200">
                  <a:solidFill>
                    <a:srgbClr val="081F5B"/>
                  </a:solidFill>
                  <a:latin typeface="NewsGoth BT" pitchFamily="34" charset="0"/>
                  <a:ea typeface="MS PGothic" pitchFamily="34" charset="-128"/>
                </a:defRPr>
              </a:lvl6pPr>
              <a:lvl7pPr marL="2971800" indent="-228600" eaLnBrk="0" fontAlgn="base" hangingPunct="0">
                <a:spcBef>
                  <a:spcPct val="0"/>
                </a:spcBef>
                <a:spcAft>
                  <a:spcPct val="0"/>
                </a:spcAft>
                <a:defRPr sz="3200">
                  <a:solidFill>
                    <a:srgbClr val="081F5B"/>
                  </a:solidFill>
                  <a:latin typeface="NewsGoth BT" pitchFamily="34" charset="0"/>
                  <a:ea typeface="MS PGothic" pitchFamily="34" charset="-128"/>
                </a:defRPr>
              </a:lvl7pPr>
              <a:lvl8pPr marL="3429000" indent="-228600" eaLnBrk="0" fontAlgn="base" hangingPunct="0">
                <a:spcBef>
                  <a:spcPct val="0"/>
                </a:spcBef>
                <a:spcAft>
                  <a:spcPct val="0"/>
                </a:spcAft>
                <a:defRPr sz="3200">
                  <a:solidFill>
                    <a:srgbClr val="081F5B"/>
                  </a:solidFill>
                  <a:latin typeface="NewsGoth BT" pitchFamily="34" charset="0"/>
                  <a:ea typeface="MS PGothic" pitchFamily="34" charset="-128"/>
                </a:defRPr>
              </a:lvl8pPr>
              <a:lvl9pPr marL="3886200" indent="-228600" eaLnBrk="0" fontAlgn="base" hangingPunct="0">
                <a:spcBef>
                  <a:spcPct val="0"/>
                </a:spcBef>
                <a:spcAft>
                  <a:spcPct val="0"/>
                </a:spcAft>
                <a:defRPr sz="3200">
                  <a:solidFill>
                    <a:srgbClr val="081F5B"/>
                  </a:solidFill>
                  <a:latin typeface="NewsGoth BT" pitchFamily="34" charset="0"/>
                  <a:ea typeface="MS PGothic" pitchFamily="34" charset="-128"/>
                </a:defRPr>
              </a:lvl9pPr>
            </a:lstStyle>
            <a:p>
              <a:pPr algn="ctr" eaLnBrk="1" hangingPunct="1">
                <a:defRPr/>
              </a:pPr>
              <a:r>
                <a:rPr lang="en-US" sz="1800" dirty="0" smtClean="0">
                  <a:solidFill>
                    <a:schemeClr val="accent4"/>
                  </a:solidFill>
                  <a:latin typeface="Arial Rounded MT Bold" pitchFamily="34" charset="0"/>
                </a:rPr>
                <a:t>Longitudinal Cohort Study</a:t>
              </a:r>
            </a:p>
            <a:p>
              <a:pPr algn="ctr" eaLnBrk="1" hangingPunct="1">
                <a:defRPr/>
              </a:pPr>
              <a:r>
                <a:rPr lang="en-US" sz="1800" dirty="0" smtClean="0">
                  <a:solidFill>
                    <a:schemeClr val="accent4"/>
                  </a:solidFill>
                  <a:latin typeface="Arial Rounded MT Bold" pitchFamily="34" charset="0"/>
                </a:rPr>
                <a:t>(N=3150)</a:t>
              </a:r>
            </a:p>
          </p:txBody>
        </p:sp>
      </p:grpSp>
      <p:sp>
        <p:nvSpPr>
          <p:cNvPr id="38920" name="Title 33"/>
          <p:cNvSpPr>
            <a:spLocks noGrp="1"/>
          </p:cNvSpPr>
          <p:nvPr>
            <p:ph type="title"/>
          </p:nvPr>
        </p:nvSpPr>
        <p:spPr>
          <a:xfrm>
            <a:off x="457200" y="76200"/>
            <a:ext cx="8229600" cy="762000"/>
          </a:xfrm>
        </p:spPr>
        <p:txBody>
          <a:bodyPr/>
          <a:lstStyle/>
          <a:p>
            <a:r>
              <a:rPr lang="en-US" sz="2800" smtClean="0">
                <a:latin typeface="Arial Rounded MT Bold" pitchFamily="34" charset="0"/>
              </a:rPr>
              <a:t>Research Projects in the H3Africa Kidney Disease Research Network</a:t>
            </a:r>
          </a:p>
        </p:txBody>
      </p:sp>
      <p:sp>
        <p:nvSpPr>
          <p:cNvPr id="21" name="Rectangle 20"/>
          <p:cNvSpPr/>
          <p:nvPr/>
        </p:nvSpPr>
        <p:spPr bwMode="auto">
          <a:xfrm>
            <a:off x="0" y="6215082"/>
            <a:ext cx="2000232" cy="35719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smtClean="0">
              <a:ln>
                <a:noFill/>
              </a:ln>
              <a:solidFill>
                <a:srgbClr val="081F5B"/>
              </a:solidFill>
              <a:effectLst/>
              <a:latin typeface="NewsGoth BT"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091F87-54A2-43E4-B0D0-41AD5F9592CD}" type="slidenum">
              <a:rPr lang="en-US" smtClean="0"/>
              <a:pPr>
                <a:defRPr/>
              </a:pPr>
              <a:t>32</a:t>
            </a:fld>
            <a:endParaRPr lang="en-US"/>
          </a:p>
        </p:txBody>
      </p:sp>
      <p:sp>
        <p:nvSpPr>
          <p:cNvPr id="5" name="Title 1"/>
          <p:cNvSpPr>
            <a:spLocks noGrp="1"/>
          </p:cNvSpPr>
          <p:nvPr>
            <p:ph type="title"/>
          </p:nvPr>
        </p:nvSpPr>
        <p:spPr>
          <a:xfrm>
            <a:off x="467544" y="1268760"/>
            <a:ext cx="8186766" cy="1511288"/>
          </a:xfrm>
          <a:solidFill>
            <a:schemeClr val="accent4">
              <a:lumMod val="40000"/>
              <a:lumOff val="60000"/>
            </a:schemeClr>
          </a:solidFill>
        </p:spPr>
        <p:txBody>
          <a:bodyPr/>
          <a:lstStyle/>
          <a:p>
            <a:r>
              <a:rPr lang="en-US" sz="3200" b="1" dirty="0" smtClean="0"/>
              <a:t>Epigenetic mechanisms, stunting and poor growth; targets for interventions </a:t>
            </a:r>
            <a:br>
              <a:rPr lang="en-US" sz="3200" b="1" dirty="0" smtClean="0"/>
            </a:br>
            <a:r>
              <a:rPr lang="en-US" sz="3200" b="1" dirty="0" smtClean="0"/>
              <a:t>(OPP1066846)</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sz="3600" b="1" dirty="0" smtClean="0">
                <a:latin typeface="Arial" pitchFamily="34" charset="0"/>
                <a:cs typeface="Arial" pitchFamily="34" charset="0"/>
              </a:rPr>
              <a:t>Institutions &amp; Investigators</a:t>
            </a:r>
            <a:endParaRPr lang="en-GB" sz="3600" dirty="0"/>
          </a:p>
        </p:txBody>
      </p:sp>
      <p:sp>
        <p:nvSpPr>
          <p:cNvPr id="3" name="Content Placeholder 2"/>
          <p:cNvSpPr>
            <a:spLocks noGrp="1"/>
          </p:cNvSpPr>
          <p:nvPr>
            <p:ph idx="1"/>
          </p:nvPr>
        </p:nvSpPr>
        <p:spPr>
          <a:xfrm>
            <a:off x="457200" y="1643050"/>
            <a:ext cx="8229600" cy="5072098"/>
          </a:xfrm>
        </p:spPr>
        <p:txBody>
          <a:bodyPr/>
          <a:lstStyle/>
          <a:p>
            <a:r>
              <a:rPr lang="en-US" sz="2800" b="1" dirty="0" smtClean="0">
                <a:latin typeface="Arial" pitchFamily="34" charset="0"/>
                <a:cs typeface="Arial" pitchFamily="34" charset="0"/>
              </a:rPr>
              <a:t>University of Auckland, New Zealand</a:t>
            </a:r>
          </a:p>
          <a:p>
            <a:pPr lvl="1"/>
            <a:r>
              <a:rPr lang="en-US" sz="2400" dirty="0" smtClean="0">
                <a:latin typeface="Arial" pitchFamily="34" charset="0"/>
                <a:cs typeface="Arial" pitchFamily="34" charset="0"/>
              </a:rPr>
              <a:t>Sir Peter Gluckman</a:t>
            </a:r>
          </a:p>
          <a:p>
            <a:pPr lvl="1"/>
            <a:r>
              <a:rPr lang="en-US" sz="2400" dirty="0" smtClean="0">
                <a:latin typeface="Arial" pitchFamily="34" charset="0"/>
                <a:cs typeface="Arial" pitchFamily="34" charset="0"/>
              </a:rPr>
              <a:t>Allan </a:t>
            </a:r>
            <a:r>
              <a:rPr lang="en-US" sz="2400" dirty="0" err="1" smtClean="0">
                <a:latin typeface="Arial" pitchFamily="34" charset="0"/>
                <a:cs typeface="Arial" pitchFamily="34" charset="0"/>
              </a:rPr>
              <a:t>Shepard</a:t>
            </a:r>
            <a:endParaRPr lang="en-US" sz="2400" dirty="0" smtClean="0">
              <a:latin typeface="Arial" pitchFamily="34" charset="0"/>
              <a:cs typeface="Arial" pitchFamily="34" charset="0"/>
            </a:endParaRPr>
          </a:p>
          <a:p>
            <a:r>
              <a:rPr lang="en-US" sz="2800" b="1" dirty="0" smtClean="0">
                <a:latin typeface="Arial" pitchFamily="34" charset="0"/>
                <a:cs typeface="Arial" pitchFamily="34" charset="0"/>
              </a:rPr>
              <a:t>Kwame Nkrumah University of Science &amp; Technology, Kumasi, Ghana</a:t>
            </a:r>
          </a:p>
          <a:p>
            <a:pPr lvl="1"/>
            <a:r>
              <a:rPr lang="en-US" sz="2400" dirty="0" smtClean="0">
                <a:latin typeface="Arial" pitchFamily="34" charset="0"/>
                <a:cs typeface="Arial" pitchFamily="34" charset="0"/>
              </a:rPr>
              <a:t>Jacob Plange-Rhule</a:t>
            </a:r>
          </a:p>
          <a:p>
            <a:r>
              <a:rPr lang="en-US" sz="2800" b="1" dirty="0" smtClean="0">
                <a:latin typeface="Arial" pitchFamily="34" charset="0"/>
                <a:cs typeface="Arial" pitchFamily="34" charset="0"/>
              </a:rPr>
              <a:t>University of the West Indies, Mona, Kingston, Jamaica</a:t>
            </a:r>
          </a:p>
          <a:p>
            <a:pPr lvl="1"/>
            <a:r>
              <a:rPr lang="en-US" sz="2400" dirty="0" smtClean="0">
                <a:latin typeface="Arial" pitchFamily="34" charset="0"/>
                <a:cs typeface="Arial" pitchFamily="34" charset="0"/>
              </a:rPr>
              <a:t>Terrence Forrester</a:t>
            </a:r>
          </a:p>
          <a:p>
            <a:pPr lvl="1"/>
            <a:r>
              <a:rPr lang="en-US" sz="2400" dirty="0" smtClean="0"/>
              <a:t>Michael Boyne</a:t>
            </a:r>
            <a:endParaRPr lang="en-GB" sz="2400" dirty="0"/>
          </a:p>
        </p:txBody>
      </p:sp>
      <p:sp>
        <p:nvSpPr>
          <p:cNvPr id="4" name="Slide Number Placeholder 3"/>
          <p:cNvSpPr>
            <a:spLocks noGrp="1"/>
          </p:cNvSpPr>
          <p:nvPr>
            <p:ph type="sldNum" sz="quarter" idx="12"/>
          </p:nvPr>
        </p:nvSpPr>
        <p:spPr/>
        <p:txBody>
          <a:bodyPr/>
          <a:lstStyle/>
          <a:p>
            <a:pPr>
              <a:defRPr/>
            </a:pPr>
            <a:fld id="{BA091F87-54A2-43E4-B0D0-41AD5F9592CD}"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dirty="0" smtClean="0"/>
              <a:t>Study Rationale</a:t>
            </a:r>
            <a:endParaRPr lang="en-GB" dirty="0"/>
          </a:p>
        </p:txBody>
      </p:sp>
      <p:sp>
        <p:nvSpPr>
          <p:cNvPr id="3" name="Content Placeholder 2"/>
          <p:cNvSpPr>
            <a:spLocks noGrp="1"/>
          </p:cNvSpPr>
          <p:nvPr>
            <p:ph idx="1"/>
          </p:nvPr>
        </p:nvSpPr>
        <p:spPr>
          <a:xfrm>
            <a:off x="214282" y="1600200"/>
            <a:ext cx="8715436" cy="4525963"/>
          </a:xfrm>
        </p:spPr>
        <p:txBody>
          <a:bodyPr/>
          <a:lstStyle/>
          <a:p>
            <a:r>
              <a:rPr lang="en-GB" dirty="0" smtClean="0"/>
              <a:t>Stunting in early childhood pre-disposes to obesity, diabetes and other CVDs in adulthood</a:t>
            </a:r>
          </a:p>
          <a:p>
            <a:pPr>
              <a:buNone/>
            </a:pPr>
            <a:endParaRPr lang="en-GB" dirty="0" smtClean="0"/>
          </a:p>
          <a:p>
            <a:r>
              <a:rPr lang="en-GB" dirty="0" smtClean="0"/>
              <a:t> Identification of epigenetic patterns and mechanisms specifically associated with stunting in Jamaican and Ghanaian populations will enable development of interventions to be applied to at-risk populations</a:t>
            </a:r>
          </a:p>
          <a:p>
            <a:pPr>
              <a:buNone/>
            </a:pPr>
            <a:endParaRPr lang="en-GB" dirty="0"/>
          </a:p>
        </p:txBody>
      </p:sp>
      <p:sp>
        <p:nvSpPr>
          <p:cNvPr id="4" name="Slide Number Placeholder 3"/>
          <p:cNvSpPr>
            <a:spLocks noGrp="1"/>
          </p:cNvSpPr>
          <p:nvPr>
            <p:ph type="sldNum" sz="quarter" idx="12"/>
          </p:nvPr>
        </p:nvSpPr>
        <p:spPr/>
        <p:txBody>
          <a:bodyPr/>
          <a:lstStyle/>
          <a:p>
            <a:pPr>
              <a:defRPr/>
            </a:pPr>
            <a:fld id="{BA091F87-54A2-43E4-B0D0-41AD5F9592C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714380"/>
          </a:xfrm>
          <a:solidFill>
            <a:schemeClr val="accent4">
              <a:lumMod val="40000"/>
              <a:lumOff val="60000"/>
            </a:schemeClr>
          </a:solidFill>
        </p:spPr>
        <p:txBody>
          <a:bodyPr/>
          <a:lstStyle/>
          <a:p>
            <a:r>
              <a:rPr lang="en-GB" dirty="0" smtClean="0"/>
              <a:t>Study Objectives</a:t>
            </a:r>
            <a:endParaRPr lang="en-GB" dirty="0"/>
          </a:p>
        </p:txBody>
      </p:sp>
      <p:sp>
        <p:nvSpPr>
          <p:cNvPr id="3" name="Content Placeholder 2"/>
          <p:cNvSpPr>
            <a:spLocks noGrp="1"/>
          </p:cNvSpPr>
          <p:nvPr>
            <p:ph idx="1"/>
          </p:nvPr>
        </p:nvSpPr>
        <p:spPr>
          <a:xfrm>
            <a:off x="214282" y="857232"/>
            <a:ext cx="8715436" cy="5786478"/>
          </a:xfrm>
        </p:spPr>
        <p:txBody>
          <a:bodyPr/>
          <a:lstStyle/>
          <a:p>
            <a:r>
              <a:rPr lang="en-US" b="1" dirty="0" smtClean="0"/>
              <a:t>Objective 1: </a:t>
            </a:r>
            <a:r>
              <a:rPr lang="en-US" sz="2800" dirty="0" smtClean="0"/>
              <a:t>To identify epigenetic marks and the associated affected molecular pathways that are specific to stunting and/or IUGR, and provide information on the relative importance of prenatal versus infant nutrition</a:t>
            </a:r>
          </a:p>
          <a:p>
            <a:r>
              <a:rPr lang="en-US" b="1" dirty="0" smtClean="0"/>
              <a:t>Objectives 2: </a:t>
            </a:r>
            <a:r>
              <a:rPr lang="en-US" sz="2800" dirty="0" smtClean="0"/>
              <a:t>Identify those marks that are nutritionally sensitive and related to growth</a:t>
            </a:r>
            <a:endParaRPr lang="en-US" sz="2800" b="1" dirty="0" smtClean="0"/>
          </a:p>
          <a:p>
            <a:r>
              <a:rPr lang="en-US" b="1" dirty="0" smtClean="0"/>
              <a:t> Objective 3:</a:t>
            </a:r>
            <a:r>
              <a:rPr lang="en-US" dirty="0" smtClean="0"/>
              <a:t> </a:t>
            </a:r>
            <a:r>
              <a:rPr lang="en-US" sz="2800" dirty="0" smtClean="0"/>
              <a:t>Use </a:t>
            </a:r>
            <a:r>
              <a:rPr lang="en-US" sz="2800" i="1" dirty="0" smtClean="0"/>
              <a:t>in vitro</a:t>
            </a:r>
            <a:r>
              <a:rPr lang="en-US" sz="2800" dirty="0" smtClean="0"/>
              <a:t> studies to elucidate pathways involved and their nutritional regulation.</a:t>
            </a:r>
          </a:p>
          <a:p>
            <a:r>
              <a:rPr lang="en-US" sz="2800" b="1" dirty="0" smtClean="0"/>
              <a:t>Objective 4: </a:t>
            </a:r>
            <a:r>
              <a:rPr lang="en-US" sz="2800" dirty="0" smtClean="0"/>
              <a:t>Test the relationship between maternal nutrition and epigenetic changes in infancy and the relationship between these changes and the development of stunting by birth or in infancy.</a:t>
            </a:r>
            <a:endParaRPr lang="en-GB" sz="2800" dirty="0" smtClean="0"/>
          </a:p>
          <a:p>
            <a:endParaRPr lang="en-GB" sz="2800" dirty="0" smtClean="0"/>
          </a:p>
        </p:txBody>
      </p:sp>
      <p:sp>
        <p:nvSpPr>
          <p:cNvPr id="4" name="Slide Number Placeholder 3"/>
          <p:cNvSpPr>
            <a:spLocks noGrp="1"/>
          </p:cNvSpPr>
          <p:nvPr>
            <p:ph type="sldNum" sz="quarter" idx="12"/>
          </p:nvPr>
        </p:nvSpPr>
        <p:spPr/>
        <p:txBody>
          <a:bodyPr/>
          <a:lstStyle/>
          <a:p>
            <a:pPr>
              <a:defRPr/>
            </a:pPr>
            <a:fld id="{BA091F87-54A2-43E4-B0D0-41AD5F9592C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42079"/>
            <a:ext cx="4738718" cy="4247317"/>
          </a:xfrm>
          <a:prstGeom prst="rect">
            <a:avLst/>
          </a:prstGeom>
          <a:noFill/>
          <a:ln w="38100">
            <a:solidFill>
              <a:schemeClr val="accent4">
                <a:lumMod val="75000"/>
              </a:schemeClr>
            </a:solidFill>
          </a:ln>
        </p:spPr>
        <p:txBody>
          <a:bodyPr wrap="square" rtlCol="0">
            <a:spAutoFit/>
          </a:bodyPr>
          <a:lstStyle/>
          <a:p>
            <a:r>
              <a:rPr lang="en-US" b="1" dirty="0" smtClean="0">
                <a:latin typeface="Arial" pitchFamily="34" charset="0"/>
                <a:cs typeface="Arial" pitchFamily="34" charset="0"/>
              </a:rPr>
              <a:t>For collaboration to be successful….</a:t>
            </a:r>
          </a:p>
          <a:p>
            <a:endParaRPr lang="en-US" dirty="0">
              <a:latin typeface="Arial" pitchFamily="34" charset="0"/>
              <a:cs typeface="Arial" pitchFamily="34" charset="0"/>
            </a:endParaRPr>
          </a:p>
          <a:p>
            <a:r>
              <a:rPr lang="en-US" dirty="0" smtClean="0">
                <a:latin typeface="Arial" pitchFamily="34" charset="0"/>
                <a:cs typeface="Arial" pitchFamily="34" charset="0"/>
              </a:rPr>
              <a:t>Committed Individuals at both ends</a:t>
            </a:r>
          </a:p>
          <a:p>
            <a:r>
              <a:rPr lang="en-US" dirty="0" smtClean="0">
                <a:latin typeface="Arial" pitchFamily="34" charset="0"/>
                <a:cs typeface="Arial" pitchFamily="34" charset="0"/>
              </a:rPr>
              <a:t>Equal partners</a:t>
            </a:r>
          </a:p>
          <a:p>
            <a:r>
              <a:rPr lang="en-US" dirty="0" smtClean="0">
                <a:latin typeface="Arial" pitchFamily="34" charset="0"/>
                <a:cs typeface="Arial" pitchFamily="34" charset="0"/>
              </a:rPr>
              <a:t>	Equality of input; Equality of outputs</a:t>
            </a:r>
          </a:p>
          <a:p>
            <a:r>
              <a:rPr lang="en-US" dirty="0" smtClean="0">
                <a:latin typeface="Arial" pitchFamily="34" charset="0"/>
                <a:cs typeface="Arial" pitchFamily="34" charset="0"/>
              </a:rPr>
              <a:t>Trust on all sides</a:t>
            </a:r>
            <a:endParaRPr lang="en-US" dirty="0">
              <a:latin typeface="Arial" pitchFamily="34" charset="0"/>
              <a:cs typeface="Arial" pitchFamily="34" charset="0"/>
            </a:endParaRPr>
          </a:p>
          <a:p>
            <a:r>
              <a:rPr lang="en-US" dirty="0" smtClean="0">
                <a:latin typeface="Arial" pitchFamily="34" charset="0"/>
                <a:cs typeface="Arial" pitchFamily="34" charset="0"/>
              </a:rPr>
              <a:t>Transparency</a:t>
            </a:r>
            <a:endParaRPr lang="en-US" dirty="0">
              <a:latin typeface="Arial" pitchFamily="34" charset="0"/>
              <a:cs typeface="Arial" pitchFamily="34" charset="0"/>
            </a:endParaRPr>
          </a:p>
          <a:p>
            <a:r>
              <a:rPr lang="en-US" dirty="0" smtClean="0">
                <a:latin typeface="Arial" pitchFamily="34" charset="0"/>
                <a:cs typeface="Arial" pitchFamily="34" charset="0"/>
              </a:rPr>
              <a:t>In agreement on research fundamentals </a:t>
            </a:r>
          </a:p>
          <a:p>
            <a:r>
              <a:rPr lang="en-US" dirty="0" smtClean="0">
                <a:latin typeface="Arial" pitchFamily="34" charset="0"/>
                <a:cs typeface="Arial" pitchFamily="34" charset="0"/>
              </a:rPr>
              <a:t>Patience / Equanimity</a:t>
            </a:r>
            <a:endParaRPr lang="en-US" dirty="0">
              <a:latin typeface="Arial" pitchFamily="34" charset="0"/>
              <a:cs typeface="Arial" pitchFamily="34" charset="0"/>
            </a:endParaRPr>
          </a:p>
          <a:p>
            <a:r>
              <a:rPr lang="en-US" dirty="0" smtClean="0">
                <a:latin typeface="Arial" pitchFamily="34" charset="0"/>
                <a:cs typeface="Arial" pitchFamily="34" charset="0"/>
              </a:rPr>
              <a:t>Flexibility</a:t>
            </a:r>
          </a:p>
          <a:p>
            <a:r>
              <a:rPr lang="en-US" dirty="0" smtClean="0">
                <a:latin typeface="Arial" pitchFamily="34" charset="0"/>
                <a:cs typeface="Arial" pitchFamily="34" charset="0"/>
              </a:rPr>
              <a:t>Realistic expectations</a:t>
            </a:r>
          </a:p>
          <a:p>
            <a:r>
              <a:rPr lang="en-US" dirty="0" smtClean="0">
                <a:latin typeface="Arial" pitchFamily="34" charset="0"/>
                <a:cs typeface="Arial" pitchFamily="34" charset="0"/>
              </a:rPr>
              <a:t>Good communication</a:t>
            </a:r>
          </a:p>
          <a:p>
            <a:r>
              <a:rPr lang="en-US" dirty="0">
                <a:latin typeface="Arial" pitchFamily="34" charset="0"/>
                <a:cs typeface="Arial" pitchFamily="34" charset="0"/>
              </a:rPr>
              <a:t>Savvy on the ground….</a:t>
            </a:r>
          </a:p>
          <a:p>
            <a:r>
              <a:rPr lang="en-US" dirty="0" smtClean="0">
                <a:latin typeface="Arial" pitchFamily="34" charset="0"/>
                <a:cs typeface="Arial" pitchFamily="34" charset="0"/>
              </a:rPr>
              <a:t>Friendship – not required but really helpful</a:t>
            </a:r>
          </a:p>
          <a:p>
            <a:r>
              <a:rPr lang="en-US" dirty="0" smtClean="0">
                <a:latin typeface="Arial" pitchFamily="34" charset="0"/>
                <a:cs typeface="Arial" pitchFamily="34" charset="0"/>
              </a:rPr>
              <a:t>Vision of long-time scale</a:t>
            </a:r>
          </a:p>
        </p:txBody>
      </p:sp>
      <p:sp>
        <p:nvSpPr>
          <p:cNvPr id="4" name="TextBox 3"/>
          <p:cNvSpPr txBox="1"/>
          <p:nvPr/>
        </p:nvSpPr>
        <p:spPr>
          <a:xfrm>
            <a:off x="5410200" y="2590800"/>
            <a:ext cx="3390900" cy="1754326"/>
          </a:xfrm>
          <a:prstGeom prst="rect">
            <a:avLst/>
          </a:prstGeom>
          <a:noFill/>
          <a:ln w="38100">
            <a:solidFill>
              <a:schemeClr val="accent6">
                <a:lumMod val="75000"/>
              </a:schemeClr>
            </a:solidFill>
          </a:ln>
        </p:spPr>
        <p:txBody>
          <a:bodyPr wrap="square" rtlCol="0">
            <a:spAutoFit/>
          </a:bodyPr>
          <a:lstStyle/>
          <a:p>
            <a:r>
              <a:rPr lang="en-US" b="1" dirty="0" smtClean="0">
                <a:latin typeface="Arial" pitchFamily="34" charset="0"/>
                <a:cs typeface="Arial" pitchFamily="34" charset="0"/>
              </a:rPr>
              <a:t>Must learn to deal with…</a:t>
            </a:r>
          </a:p>
          <a:p>
            <a:endParaRPr lang="en-US" dirty="0">
              <a:latin typeface="Arial" pitchFamily="34" charset="0"/>
              <a:cs typeface="Arial" pitchFamily="34" charset="0"/>
            </a:endParaRPr>
          </a:p>
          <a:p>
            <a:r>
              <a:rPr lang="en-US" dirty="0" smtClean="0">
                <a:latin typeface="Arial" pitchFamily="34" charset="0"/>
                <a:cs typeface="Arial" pitchFamily="34" charset="0"/>
              </a:rPr>
              <a:t>Frustration</a:t>
            </a:r>
          </a:p>
          <a:p>
            <a:r>
              <a:rPr lang="en-US" dirty="0" smtClean="0">
                <a:latin typeface="Arial" pitchFamily="34" charset="0"/>
                <a:cs typeface="Arial" pitchFamily="34" charset="0"/>
              </a:rPr>
              <a:t>Priority differences</a:t>
            </a:r>
          </a:p>
          <a:p>
            <a:r>
              <a:rPr lang="en-US" dirty="0" smtClean="0">
                <a:latin typeface="Arial" pitchFamily="34" charset="0"/>
                <a:cs typeface="Arial" pitchFamily="34" charset="0"/>
              </a:rPr>
              <a:t>Management-style differences</a:t>
            </a:r>
          </a:p>
          <a:p>
            <a:r>
              <a:rPr lang="en-US" dirty="0" smtClean="0">
                <a:latin typeface="Arial" pitchFamily="34" charset="0"/>
                <a:cs typeface="Arial" pitchFamily="34" charset="0"/>
              </a:rPr>
              <a:t>Communication difficulties</a:t>
            </a:r>
          </a:p>
        </p:txBody>
      </p:sp>
      <p:sp>
        <p:nvSpPr>
          <p:cNvPr id="3" name="TextBox 2"/>
          <p:cNvSpPr txBox="1"/>
          <p:nvPr/>
        </p:nvSpPr>
        <p:spPr>
          <a:xfrm>
            <a:off x="1676398" y="4876800"/>
            <a:ext cx="5262995" cy="1754326"/>
          </a:xfrm>
          <a:prstGeom prst="rect">
            <a:avLst/>
          </a:prstGeom>
          <a:noFill/>
          <a:ln w="38100">
            <a:solidFill>
              <a:schemeClr val="accent3">
                <a:lumMod val="50000"/>
              </a:schemeClr>
            </a:solidFill>
          </a:ln>
        </p:spPr>
        <p:txBody>
          <a:bodyPr wrap="square" rtlCol="0">
            <a:spAutoFit/>
          </a:bodyPr>
          <a:lstStyle/>
          <a:p>
            <a:r>
              <a:rPr lang="en-US" b="1" dirty="0" smtClean="0">
                <a:latin typeface="Arial" pitchFamily="34" charset="0"/>
                <a:cs typeface="Arial" pitchFamily="34" charset="0"/>
              </a:rPr>
              <a:t>Likely deal breakers….</a:t>
            </a:r>
          </a:p>
          <a:p>
            <a:endParaRPr lang="en-US" dirty="0">
              <a:latin typeface="Arial" pitchFamily="34" charset="0"/>
              <a:cs typeface="Arial" pitchFamily="34" charset="0"/>
            </a:endParaRPr>
          </a:p>
          <a:p>
            <a:r>
              <a:rPr lang="en-US" dirty="0" smtClean="0">
                <a:latin typeface="Arial" pitchFamily="34" charset="0"/>
                <a:cs typeface="Arial" pitchFamily="34" charset="0"/>
              </a:rPr>
              <a:t>Under-funding</a:t>
            </a:r>
          </a:p>
          <a:p>
            <a:r>
              <a:rPr lang="en-US" dirty="0" smtClean="0">
                <a:latin typeface="Arial" pitchFamily="34" charset="0"/>
                <a:cs typeface="Arial" pitchFamily="34" charset="0"/>
              </a:rPr>
              <a:t>Disagreement over data interpretation / ownership</a:t>
            </a:r>
          </a:p>
          <a:p>
            <a:r>
              <a:rPr lang="en-US" dirty="0" smtClean="0">
                <a:latin typeface="Arial" pitchFamily="34" charset="0"/>
                <a:cs typeface="Arial" pitchFamily="34" charset="0"/>
              </a:rPr>
              <a:t>Non-acknowledgment of contributions</a:t>
            </a:r>
          </a:p>
          <a:p>
            <a:r>
              <a:rPr lang="en-US" dirty="0" smtClean="0">
                <a:latin typeface="Arial" pitchFamily="34" charset="0"/>
                <a:cs typeface="Arial" pitchFamily="34" charset="0"/>
              </a:rPr>
              <a:t>Dishonesty</a:t>
            </a:r>
            <a:endParaRPr lang="en-US" dirty="0">
              <a:latin typeface="Arial" pitchFamily="34" charset="0"/>
              <a:cs typeface="Arial" pitchFamily="34" charset="0"/>
            </a:endParaRPr>
          </a:p>
        </p:txBody>
      </p:sp>
    </p:spTree>
    <p:extLst>
      <p:ext uri="{BB962C8B-B14F-4D97-AF65-F5344CB8AC3E}">
        <p14:creationId xmlns:p14="http://schemas.microsoft.com/office/powerpoint/2010/main" val="3326410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519545"/>
            <a:ext cx="6705600" cy="5878532"/>
          </a:xfrm>
          <a:prstGeom prst="rect">
            <a:avLst/>
          </a:prstGeom>
          <a:noFill/>
        </p:spPr>
        <p:txBody>
          <a:bodyPr wrap="square" rtlCol="0">
            <a:spAutoFit/>
          </a:bodyPr>
          <a:lstStyle/>
          <a:p>
            <a:r>
              <a:rPr lang="en-US" sz="2000" dirty="0" smtClean="0">
                <a:latin typeface="Arial" pitchFamily="34" charset="0"/>
                <a:cs typeface="Arial" pitchFamily="34" charset="0"/>
              </a:rPr>
              <a:t>Current NIH-funded research projects:</a:t>
            </a:r>
          </a:p>
          <a:p>
            <a:endParaRPr lang="it-IT" sz="1600" dirty="0" smtClean="0">
              <a:latin typeface="Arial" pitchFamily="34" charset="0"/>
              <a:cs typeface="Arial" pitchFamily="34" charset="0"/>
            </a:endParaRPr>
          </a:p>
          <a:p>
            <a:r>
              <a:rPr lang="it-IT" sz="1600" dirty="0" smtClean="0">
                <a:latin typeface="Arial" pitchFamily="34" charset="0"/>
                <a:cs typeface="Arial" pitchFamily="34" charset="0"/>
              </a:rPr>
              <a:t>RO1 </a:t>
            </a:r>
            <a:r>
              <a:rPr lang="it-IT" sz="1600" dirty="0">
                <a:latin typeface="Arial" pitchFamily="34" charset="0"/>
                <a:cs typeface="Arial" pitchFamily="34" charset="0"/>
              </a:rPr>
              <a:t>HL53353 (Cooper</a:t>
            </a:r>
            <a:r>
              <a:rPr lang="it-IT" sz="1600" dirty="0" smtClean="0">
                <a:latin typeface="Arial" pitchFamily="34" charset="0"/>
                <a:cs typeface="Arial" pitchFamily="34" charset="0"/>
              </a:rPr>
              <a:t>)  9/95 – 4/14</a:t>
            </a:r>
            <a:r>
              <a:rPr lang="it-IT" sz="1600" dirty="0">
                <a:latin typeface="Arial" pitchFamily="34" charset="0"/>
                <a:cs typeface="Arial" pitchFamily="34" charset="0"/>
              </a:rPr>
              <a:t>			</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p>
            <a:r>
              <a:rPr lang="en-US" sz="1600" dirty="0">
                <a:latin typeface="Arial" pitchFamily="34" charset="0"/>
                <a:cs typeface="Arial" pitchFamily="34" charset="0"/>
              </a:rPr>
              <a:t>Genetics of Hypertension in Blacks </a:t>
            </a:r>
          </a:p>
          <a:p>
            <a:r>
              <a:rPr lang="en-US" sz="1600" b="1" dirty="0">
                <a:latin typeface="Arial" pitchFamily="34" charset="0"/>
                <a:cs typeface="Arial" pitchFamily="34" charset="0"/>
              </a:rPr>
              <a:t> </a:t>
            </a:r>
            <a:endParaRPr lang="en-US" sz="1600" dirty="0">
              <a:latin typeface="Arial" pitchFamily="34" charset="0"/>
              <a:cs typeface="Arial" pitchFamily="34" charset="0"/>
            </a:endParaRPr>
          </a:p>
          <a:p>
            <a:r>
              <a:rPr lang="en-US" sz="1600" dirty="0">
                <a:latin typeface="Arial" pitchFamily="34" charset="0"/>
                <a:cs typeface="Arial" pitchFamily="34" charset="0"/>
              </a:rPr>
              <a:t>R03 TW008695 (Cooper) </a:t>
            </a:r>
            <a:r>
              <a:rPr lang="en-US" sz="1600" dirty="0" smtClean="0">
                <a:latin typeface="Arial" pitchFamily="34" charset="0"/>
                <a:cs typeface="Arial" pitchFamily="34" charset="0"/>
              </a:rPr>
              <a:t>  7/11 – 6/14</a:t>
            </a:r>
            <a:r>
              <a:rPr lang="en-US" sz="1600" dirty="0">
                <a:latin typeface="Arial" pitchFamily="34" charset="0"/>
                <a:cs typeface="Arial" pitchFamily="34" charset="0"/>
              </a:rPr>
              <a:t>			</a:t>
            </a:r>
          </a:p>
          <a:p>
            <a:r>
              <a:rPr lang="en-US" sz="1600" dirty="0" smtClean="0">
                <a:latin typeface="Arial" pitchFamily="34" charset="0"/>
                <a:cs typeface="Arial" pitchFamily="34" charset="0"/>
              </a:rPr>
              <a:t>Variation </a:t>
            </a:r>
            <a:r>
              <a:rPr lang="en-US" sz="1600" dirty="0">
                <a:latin typeface="Arial" pitchFamily="34" charset="0"/>
                <a:cs typeface="Arial" pitchFamily="34" charset="0"/>
              </a:rPr>
              <a:t>in Severity of Sickle Cell Disease among the </a:t>
            </a:r>
            <a:r>
              <a:rPr lang="en-US" sz="1600" dirty="0" err="1">
                <a:latin typeface="Arial" pitchFamily="34" charset="0"/>
                <a:cs typeface="Arial" pitchFamily="34" charset="0"/>
              </a:rPr>
              <a:t>Yorubas</a:t>
            </a:r>
            <a:endParaRPr lang="en-US" sz="1600" dirty="0">
              <a:latin typeface="Arial" pitchFamily="34" charset="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R01DK080763 (Luke)   4/09 – 3/14</a:t>
            </a:r>
          </a:p>
          <a:p>
            <a:r>
              <a:rPr lang="en-US" sz="1600" dirty="0" smtClean="0">
                <a:latin typeface="Arial" pitchFamily="34" charset="0"/>
                <a:cs typeface="Arial" pitchFamily="34" charset="0"/>
              </a:rPr>
              <a:t>Modeling the Epidemiologic Transition Study:  Energetics, Obesity and CVD in African Populations</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U54HG006939 </a:t>
            </a:r>
            <a:r>
              <a:rPr lang="en-US" sz="1600" dirty="0">
                <a:latin typeface="Arial" pitchFamily="34" charset="0"/>
                <a:cs typeface="Arial" pitchFamily="34" charset="0"/>
              </a:rPr>
              <a:t>(</a:t>
            </a:r>
            <a:r>
              <a:rPr lang="en-US" sz="1600" dirty="0" err="1">
                <a:latin typeface="Arial" pitchFamily="34" charset="0"/>
                <a:cs typeface="Arial" pitchFamily="34" charset="0"/>
              </a:rPr>
              <a:t>Ojo</a:t>
            </a:r>
            <a:r>
              <a:rPr lang="en-US" sz="1600" dirty="0">
                <a:latin typeface="Arial" pitchFamily="34" charset="0"/>
                <a:cs typeface="Arial" pitchFamily="34" charset="0"/>
              </a:rPr>
              <a:t> and </a:t>
            </a:r>
            <a:r>
              <a:rPr lang="en-US" sz="1600" dirty="0" err="1">
                <a:latin typeface="Arial" pitchFamily="34" charset="0"/>
                <a:cs typeface="Arial" pitchFamily="34" charset="0"/>
              </a:rPr>
              <a:t>Adu</a:t>
            </a:r>
            <a:r>
              <a:rPr lang="en-US" sz="1600" dirty="0">
                <a:latin typeface="Arial" pitchFamily="34" charset="0"/>
                <a:cs typeface="Arial" pitchFamily="34" charset="0"/>
              </a:rPr>
              <a:t>)	</a:t>
            </a:r>
            <a:r>
              <a:rPr lang="en-US" sz="1600" dirty="0" smtClean="0">
                <a:latin typeface="Arial" pitchFamily="34" charset="0"/>
                <a:cs typeface="Arial" pitchFamily="34" charset="0"/>
              </a:rPr>
              <a:t>  7/12 – 6/17</a:t>
            </a:r>
            <a:r>
              <a:rPr lang="en-US" sz="1600" dirty="0">
                <a:latin typeface="Arial" pitchFamily="34" charset="0"/>
                <a:cs typeface="Arial" pitchFamily="34" charset="0"/>
              </a:rPr>
              <a:t>			</a:t>
            </a:r>
          </a:p>
          <a:p>
            <a:r>
              <a:rPr lang="en-US" sz="1600" dirty="0" smtClean="0">
                <a:latin typeface="Arial" pitchFamily="34" charset="0"/>
                <a:cs typeface="Arial" pitchFamily="34" charset="0"/>
              </a:rPr>
              <a:t>H3Africa </a:t>
            </a:r>
            <a:r>
              <a:rPr lang="en-US" sz="1600" dirty="0">
                <a:latin typeface="Arial" pitchFamily="34" charset="0"/>
                <a:cs typeface="Arial" pitchFamily="34" charset="0"/>
              </a:rPr>
              <a:t>Kidney Disease Research </a:t>
            </a:r>
            <a:r>
              <a:rPr lang="en-US" sz="1600" dirty="0" smtClean="0">
                <a:latin typeface="Arial" pitchFamily="34" charset="0"/>
                <a:cs typeface="Arial" pitchFamily="34" charset="0"/>
              </a:rPr>
              <a:t>Network</a:t>
            </a:r>
          </a:p>
          <a:p>
            <a:endParaRPr lang="en-US" sz="1600" dirty="0">
              <a:latin typeface="Arial" pitchFamily="34" charset="0"/>
              <a:cs typeface="Arial" pitchFamily="34" charset="0"/>
            </a:endParaRPr>
          </a:p>
          <a:p>
            <a:r>
              <a:rPr lang="en-US" sz="1600" dirty="0" smtClean="0">
                <a:latin typeface="Arial" pitchFamily="34" charset="0"/>
                <a:cs typeface="Arial" pitchFamily="34" charset="0"/>
              </a:rPr>
              <a:t>R01DK090360 </a:t>
            </a:r>
            <a:r>
              <a:rPr lang="en-US" sz="1600" dirty="0">
                <a:latin typeface="Arial" pitchFamily="34" charset="0"/>
                <a:cs typeface="Arial" pitchFamily="34" charset="0"/>
              </a:rPr>
              <a:t>(</a:t>
            </a:r>
            <a:r>
              <a:rPr lang="en-US" sz="1600" dirty="0" err="1">
                <a:latin typeface="Arial" pitchFamily="34" charset="0"/>
                <a:cs typeface="Arial" pitchFamily="34" charset="0"/>
              </a:rPr>
              <a:t>Durazo</a:t>
            </a:r>
            <a:r>
              <a:rPr lang="en-US" sz="1600" dirty="0" smtClean="0">
                <a:latin typeface="Arial" pitchFamily="34" charset="0"/>
                <a:cs typeface="Arial" pitchFamily="34" charset="0"/>
              </a:rPr>
              <a:t>)   9/11 – 7/16</a:t>
            </a:r>
            <a:r>
              <a:rPr lang="en-US" sz="1600" dirty="0">
                <a:latin typeface="Arial" pitchFamily="34" charset="0"/>
                <a:cs typeface="Arial" pitchFamily="34" charset="0"/>
              </a:rPr>
              <a:t>				</a:t>
            </a:r>
          </a:p>
          <a:p>
            <a:r>
              <a:rPr lang="en-US" sz="1600" dirty="0">
                <a:latin typeface="Arial" pitchFamily="34" charset="0"/>
                <a:cs typeface="Arial" pitchFamily="34" charset="0"/>
              </a:rPr>
              <a:t>Determinants and Consequences of Low Vitamin D in Populations of African </a:t>
            </a:r>
            <a:r>
              <a:rPr lang="en-US" sz="1600" dirty="0" smtClean="0">
                <a:latin typeface="Arial" pitchFamily="34" charset="0"/>
                <a:cs typeface="Arial" pitchFamily="34" charset="0"/>
              </a:rPr>
              <a:t>Descent</a:t>
            </a:r>
          </a:p>
          <a:p>
            <a:endParaRPr lang="en-US" sz="1600" dirty="0">
              <a:latin typeface="Arial" pitchFamily="34" charset="0"/>
              <a:cs typeface="Arial" pitchFamily="34" charset="0"/>
            </a:endParaRPr>
          </a:p>
          <a:p>
            <a:r>
              <a:rPr lang="en-US" sz="1600" dirty="0">
                <a:latin typeface="Arial" pitchFamily="34" charset="0"/>
                <a:cs typeface="Arial" pitchFamily="34" charset="0"/>
              </a:rPr>
              <a:t>1UO1 HL114198 (</a:t>
            </a:r>
            <a:r>
              <a:rPr lang="en-US" sz="1600" dirty="0" err="1">
                <a:latin typeface="Arial" pitchFamily="34" charset="0"/>
                <a:cs typeface="Arial" pitchFamily="34" charset="0"/>
              </a:rPr>
              <a:t>Ogedegbe</a:t>
            </a:r>
            <a:r>
              <a:rPr lang="en-US" sz="1600" dirty="0">
                <a:latin typeface="Arial" pitchFamily="34" charset="0"/>
                <a:cs typeface="Arial" pitchFamily="34" charset="0"/>
              </a:rPr>
              <a:t>) </a:t>
            </a:r>
            <a:r>
              <a:rPr lang="en-US" sz="1600" dirty="0" smtClean="0">
                <a:latin typeface="Arial" pitchFamily="34" charset="0"/>
                <a:cs typeface="Arial" pitchFamily="34" charset="0"/>
              </a:rPr>
              <a:t>  5/12 – 4/16</a:t>
            </a:r>
            <a:r>
              <a:rPr lang="en-US" sz="1600" dirty="0">
                <a:latin typeface="Arial" pitchFamily="34" charset="0"/>
                <a:cs typeface="Arial" pitchFamily="34" charset="0"/>
              </a:rPr>
              <a:t>			</a:t>
            </a:r>
          </a:p>
          <a:p>
            <a:r>
              <a:rPr lang="en-US" sz="1600" dirty="0">
                <a:latin typeface="Arial" pitchFamily="34" charset="0"/>
                <a:cs typeface="Arial" pitchFamily="34" charset="0"/>
              </a:rPr>
              <a:t>Task Shifting and Blood Pressure Control in Ghana</a:t>
            </a:r>
          </a:p>
          <a:p>
            <a:endParaRPr lang="it-IT" dirty="0"/>
          </a:p>
          <a:p>
            <a:endParaRPr lang="en-US" dirty="0"/>
          </a:p>
        </p:txBody>
      </p:sp>
    </p:spTree>
    <p:extLst>
      <p:ext uri="{BB962C8B-B14F-4D97-AF65-F5344CB8AC3E}">
        <p14:creationId xmlns:p14="http://schemas.microsoft.com/office/powerpoint/2010/main" val="2602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98" y="838200"/>
            <a:ext cx="7086601" cy="5139869"/>
          </a:xfrm>
          <a:prstGeom prst="rect">
            <a:avLst/>
          </a:prstGeom>
        </p:spPr>
        <p:txBody>
          <a:bodyPr wrap="square">
            <a:spAutoFit/>
          </a:bodyPr>
          <a:lstStyle/>
          <a:p>
            <a:r>
              <a:rPr lang="en-US" sz="2000" b="1" dirty="0" smtClean="0">
                <a:latin typeface="Arial" pitchFamily="34" charset="0"/>
                <a:cs typeface="Arial" pitchFamily="34" charset="0"/>
              </a:rPr>
              <a:t>Current (and future) education and training programs:</a:t>
            </a:r>
          </a:p>
          <a:p>
            <a:endParaRPr lang="en-US" sz="2000" b="1" dirty="0">
              <a:latin typeface="Arial" pitchFamily="34" charset="0"/>
              <a:cs typeface="Arial" pitchFamily="34" charset="0"/>
            </a:endParaRPr>
          </a:p>
          <a:p>
            <a:r>
              <a:rPr lang="en-US" dirty="0" smtClean="0">
                <a:latin typeface="Arial" pitchFamily="34" charset="0"/>
                <a:cs typeface="Arial" pitchFamily="34" charset="0"/>
              </a:rPr>
              <a:t>TW009140  (</a:t>
            </a:r>
            <a:r>
              <a:rPr lang="en-US" dirty="0" err="1" smtClean="0">
                <a:latin typeface="Arial" pitchFamily="34" charset="0"/>
                <a:cs typeface="Arial" pitchFamily="34" charset="0"/>
              </a:rPr>
              <a:t>Ogedegbe</a:t>
            </a:r>
            <a:r>
              <a:rPr lang="en-US" dirty="0" smtClean="0">
                <a:latin typeface="Arial" pitchFamily="34" charset="0"/>
                <a:cs typeface="Arial" pitchFamily="34" charset="0"/>
              </a:rPr>
              <a:t>, </a:t>
            </a:r>
            <a:r>
              <a:rPr lang="en-US" dirty="0" err="1" smtClean="0">
                <a:latin typeface="Arial" pitchFamily="34" charset="0"/>
                <a:cs typeface="Arial" pitchFamily="34" charset="0"/>
              </a:rPr>
              <a:t>Tayo</a:t>
            </a:r>
            <a:r>
              <a:rPr lang="en-US" dirty="0" smtClean="0">
                <a:latin typeface="Arial" pitchFamily="34" charset="0"/>
                <a:cs typeface="Arial" pitchFamily="34" charset="0"/>
              </a:rPr>
              <a:t> &amp; </a:t>
            </a:r>
            <a:r>
              <a:rPr lang="en-US" dirty="0" err="1" smtClean="0">
                <a:latin typeface="Arial" pitchFamily="34" charset="0"/>
                <a:cs typeface="Arial" pitchFamily="34" charset="0"/>
              </a:rPr>
              <a:t>Adanu</a:t>
            </a:r>
            <a:r>
              <a:rPr lang="en-US" dirty="0" smtClean="0">
                <a:latin typeface="Arial" pitchFamily="34" charset="0"/>
                <a:cs typeface="Arial" pitchFamily="34" charset="0"/>
              </a:rPr>
              <a:t>)  9/11 – 8/16</a:t>
            </a:r>
            <a:r>
              <a:rPr lang="en-US" dirty="0">
                <a:latin typeface="Arial" pitchFamily="34" charset="0"/>
                <a:cs typeface="Arial" pitchFamily="34" charset="0"/>
              </a:rPr>
              <a:t>		</a:t>
            </a:r>
          </a:p>
          <a:p>
            <a:r>
              <a:rPr lang="en-US" dirty="0" smtClean="0">
                <a:latin typeface="Arial" pitchFamily="34" charset="0"/>
                <a:cs typeface="Arial" pitchFamily="34" charset="0"/>
              </a:rPr>
              <a:t>NYU/</a:t>
            </a:r>
            <a:r>
              <a:rPr lang="en-US" dirty="0" err="1" smtClean="0">
                <a:latin typeface="Arial" pitchFamily="34" charset="0"/>
                <a:cs typeface="Arial" pitchFamily="34" charset="0"/>
              </a:rPr>
              <a:t>Univ</a:t>
            </a:r>
            <a:r>
              <a:rPr lang="en-US" dirty="0" smtClean="0">
                <a:latin typeface="Arial" pitchFamily="34" charset="0"/>
                <a:cs typeface="Arial" pitchFamily="34" charset="0"/>
              </a:rPr>
              <a:t> of Ghana </a:t>
            </a:r>
            <a:r>
              <a:rPr lang="en-US" dirty="0">
                <a:latin typeface="Arial" pitchFamily="34" charset="0"/>
                <a:cs typeface="Arial" pitchFamily="34" charset="0"/>
              </a:rPr>
              <a:t>Cardiovascular Research Training Institute Program </a:t>
            </a:r>
          </a:p>
          <a:p>
            <a:r>
              <a:rPr lang="en-US" dirty="0">
                <a:latin typeface="Arial" pitchFamily="34" charset="0"/>
                <a:cs typeface="Arial" pitchFamily="34" charset="0"/>
              </a:rPr>
              <a:t> </a:t>
            </a:r>
          </a:p>
          <a:p>
            <a:r>
              <a:rPr lang="en-US" dirty="0" smtClean="0">
                <a:latin typeface="Arial" pitchFamily="34" charset="0"/>
                <a:cs typeface="Arial" pitchFamily="34" charset="0"/>
              </a:rPr>
              <a:t>Center for Research &amp; Training, University College Hospital, University of Ibadan (UCH/Loyola/NYU) – initiated 2012</a:t>
            </a:r>
          </a:p>
          <a:p>
            <a:endParaRPr lang="en-US" dirty="0">
              <a:latin typeface="Arial" pitchFamily="34" charset="0"/>
              <a:cs typeface="Arial" pitchFamily="34" charset="0"/>
            </a:endParaRPr>
          </a:p>
          <a:p>
            <a:r>
              <a:rPr lang="en-US" dirty="0" smtClean="0">
                <a:latin typeface="Arial" pitchFamily="34" charset="0"/>
                <a:cs typeface="Arial" pitchFamily="34" charset="0"/>
              </a:rPr>
              <a:t>Afro-Med </a:t>
            </a:r>
            <a:r>
              <a:rPr lang="en-US" dirty="0" err="1" smtClean="0">
                <a:latin typeface="Arial" pitchFamily="34" charset="0"/>
                <a:cs typeface="Arial" pitchFamily="34" charset="0"/>
              </a:rPr>
              <a:t>eCapacity</a:t>
            </a:r>
            <a:r>
              <a:rPr lang="en-US" dirty="0" smtClean="0">
                <a:latin typeface="Arial" pitchFamily="34" charset="0"/>
                <a:cs typeface="Arial" pitchFamily="34" charset="0"/>
              </a:rPr>
              <a:t> grant application (Cooper &amp; </a:t>
            </a:r>
            <a:r>
              <a:rPr lang="en-US" dirty="0" err="1" smtClean="0">
                <a:latin typeface="Arial" pitchFamily="34" charset="0"/>
                <a:cs typeface="Arial" pitchFamily="34" charset="0"/>
              </a:rPr>
              <a:t>Tayo</a:t>
            </a:r>
            <a:r>
              <a:rPr lang="en-US" dirty="0" smtClean="0">
                <a:latin typeface="Arial" pitchFamily="34" charset="0"/>
                <a:cs typeface="Arial" pitchFamily="34" charset="0"/>
              </a:rPr>
              <a:t>) - under review (NIH) – UCH/Loyola</a:t>
            </a:r>
          </a:p>
          <a:p>
            <a:endParaRPr lang="en-US" dirty="0">
              <a:latin typeface="Arial" pitchFamily="34" charset="0"/>
              <a:cs typeface="Arial" pitchFamily="34" charset="0"/>
            </a:endParaRPr>
          </a:p>
          <a:p>
            <a:r>
              <a:rPr lang="en-US" dirty="0" smtClean="0">
                <a:latin typeface="Arial" pitchFamily="34" charset="0"/>
                <a:cs typeface="Arial" pitchFamily="34" charset="0"/>
              </a:rPr>
              <a:t>Senior medical student exchange between KNUST and LUC (</a:t>
            </a:r>
            <a:r>
              <a:rPr lang="en-US" dirty="0" err="1" smtClean="0">
                <a:latin typeface="Arial" pitchFamily="34" charset="0"/>
                <a:cs typeface="Arial" pitchFamily="34" charset="0"/>
              </a:rPr>
              <a:t>Plange-Rhule</a:t>
            </a:r>
            <a:r>
              <a:rPr lang="en-US" dirty="0" smtClean="0">
                <a:latin typeface="Arial" pitchFamily="34" charset="0"/>
                <a:cs typeface="Arial" pitchFamily="34" charset="0"/>
              </a:rPr>
              <a:t> &amp; Luke) 2011 – present</a:t>
            </a:r>
          </a:p>
          <a:p>
            <a:endParaRPr lang="en-US" dirty="0">
              <a:latin typeface="Arial" pitchFamily="34" charset="0"/>
              <a:cs typeface="Arial" pitchFamily="34" charset="0"/>
            </a:endParaRPr>
          </a:p>
          <a:p>
            <a:r>
              <a:rPr lang="en-US" dirty="0" smtClean="0">
                <a:latin typeface="Arial" pitchFamily="34" charset="0"/>
                <a:cs typeface="Arial" pitchFamily="34" charset="0"/>
              </a:rPr>
              <a:t>Exchange of faculty – in development - </a:t>
            </a:r>
            <a:r>
              <a:rPr lang="en-US" dirty="0" err="1" smtClean="0">
                <a:latin typeface="Arial" pitchFamily="34" charset="0"/>
                <a:cs typeface="Arial" pitchFamily="34" charset="0"/>
              </a:rPr>
              <a:t>Dept</a:t>
            </a:r>
            <a:r>
              <a:rPr lang="en-US" dirty="0" smtClean="0">
                <a:latin typeface="Arial" pitchFamily="34" charset="0"/>
                <a:cs typeface="Arial" pitchFamily="34" charset="0"/>
              </a:rPr>
              <a:t> of Public Health, UCH, Ibadan; School of Public Health, University of Ghana; LUC </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219824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38200" y="914400"/>
            <a:ext cx="7449401" cy="3810000"/>
          </a:xfrm>
          <a:prstGeom prst="rect">
            <a:avLst/>
          </a:prstGeom>
          <a:noFill/>
          <a:ln w="9525">
            <a:noFill/>
            <a:miter lim="800000"/>
            <a:headEnd/>
            <a:tailEnd/>
          </a:ln>
          <a:effectLst/>
        </p:spPr>
      </p:pic>
    </p:spTree>
    <p:extLst>
      <p:ext uri="{BB962C8B-B14F-4D97-AF65-F5344CB8AC3E}">
        <p14:creationId xmlns:p14="http://schemas.microsoft.com/office/powerpoint/2010/main" val="3901033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map.gif"/>
          <p:cNvPicPr>
            <a:picLocks noChangeAspect="1"/>
          </p:cNvPicPr>
          <p:nvPr/>
        </p:nvPicPr>
        <p:blipFill>
          <a:blip r:embed="rId2" cstate="print"/>
          <a:stretch>
            <a:fillRect/>
          </a:stretch>
        </p:blipFill>
        <p:spPr>
          <a:xfrm>
            <a:off x="0" y="1409700"/>
            <a:ext cx="9144000" cy="5448300"/>
          </a:xfrm>
          <a:prstGeom prst="rect">
            <a:avLst/>
          </a:prstGeom>
        </p:spPr>
      </p:pic>
      <p:sp>
        <p:nvSpPr>
          <p:cNvPr id="3" name="5-Point Star 2"/>
          <p:cNvSpPr/>
          <p:nvPr/>
        </p:nvSpPr>
        <p:spPr>
          <a:xfrm>
            <a:off x="1981200" y="37338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5486400" y="51054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2286000" y="44196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4191000" y="47244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4724400" y="5715000"/>
            <a:ext cx="76200" cy="76200"/>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609600"/>
            <a:ext cx="3581400" cy="461665"/>
          </a:xfrm>
          <a:prstGeom prst="rect">
            <a:avLst/>
          </a:prstGeom>
          <a:solidFill>
            <a:schemeClr val="bg1"/>
          </a:solidFill>
          <a:ln>
            <a:solidFill>
              <a:schemeClr val="bg1"/>
            </a:solidFill>
          </a:ln>
        </p:spPr>
        <p:txBody>
          <a:bodyPr wrap="square" rtlCol="0">
            <a:spAutoFit/>
          </a:bodyPr>
          <a:lstStyle/>
          <a:p>
            <a:pPr algn="ctr"/>
            <a:r>
              <a:rPr lang="en-US" sz="2400" b="1" dirty="0" smtClean="0">
                <a:latin typeface="Arial" pitchFamily="34" charset="0"/>
                <a:cs typeface="Arial" pitchFamily="34" charset="0"/>
              </a:rPr>
              <a:t>METS study sites</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0604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458200" cy="6309420"/>
          </a:xfrm>
          <a:prstGeom prst="rect">
            <a:avLst/>
          </a:prstGeom>
          <a:noFill/>
        </p:spPr>
        <p:txBody>
          <a:bodyPr wrap="square" rtlCol="0">
            <a:spAutoFit/>
          </a:bodyPr>
          <a:lstStyle/>
          <a:p>
            <a:r>
              <a:rPr lang="en-US" sz="2400" b="1" dirty="0" smtClean="0">
                <a:latin typeface="Arial" pitchFamily="34" charset="0"/>
                <a:cs typeface="Arial" pitchFamily="34" charset="0"/>
              </a:rPr>
              <a:t>Institutions &amp; Investigators</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Loyola University Chicago – </a:t>
            </a:r>
            <a:r>
              <a:rPr lang="en-US" sz="2000" dirty="0" smtClean="0">
                <a:latin typeface="Arial" pitchFamily="34" charset="0"/>
                <a:cs typeface="Arial" pitchFamily="34" charset="0"/>
              </a:rPr>
              <a:t>Amy Luke, Lara </a:t>
            </a:r>
            <a:r>
              <a:rPr lang="en-US" sz="2000" dirty="0" err="1" smtClean="0">
                <a:latin typeface="Arial" pitchFamily="34" charset="0"/>
                <a:cs typeface="Arial" pitchFamily="34" charset="0"/>
              </a:rPr>
              <a:t>Dugas</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Ramon </a:t>
            </a:r>
            <a:r>
              <a:rPr lang="en-US" sz="2000" dirty="0" err="1" smtClean="0">
                <a:latin typeface="Arial" pitchFamily="34" charset="0"/>
                <a:cs typeface="Arial" pitchFamily="34" charset="0"/>
              </a:rPr>
              <a:t>Durazo-Arvizu</a:t>
            </a:r>
            <a:r>
              <a:rPr lang="en-US" sz="2000" dirty="0" smtClean="0">
                <a:latin typeface="Arial" pitchFamily="34" charset="0"/>
                <a:cs typeface="Arial" pitchFamily="34" charset="0"/>
              </a:rPr>
              <a:t>, David </a:t>
            </a:r>
            <a:r>
              <a:rPr lang="en-US" sz="2000" dirty="0" err="1" smtClean="0">
                <a:latin typeface="Arial" pitchFamily="34" charset="0"/>
                <a:cs typeface="Arial" pitchFamily="34" charset="0"/>
              </a:rPr>
              <a:t>Shoham</a:t>
            </a:r>
            <a:r>
              <a:rPr lang="en-US" sz="2000" dirty="0" smtClean="0">
                <a:latin typeface="Arial" pitchFamily="34" charset="0"/>
                <a:cs typeface="Arial" pitchFamily="34" charset="0"/>
              </a:rPr>
              <a:t>, Richard Cooper</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Kwame Nkrumah University of Science &amp; Technology, Kumasi, Ghana – </a:t>
            </a:r>
            <a:r>
              <a:rPr lang="en-US" sz="2000" dirty="0" smtClean="0">
                <a:latin typeface="Arial" pitchFamily="34" charset="0"/>
                <a:cs typeface="Arial" pitchFamily="34" charset="0"/>
              </a:rPr>
              <a:t>Jacob </a:t>
            </a:r>
            <a:r>
              <a:rPr lang="en-US" sz="2000" dirty="0" err="1" smtClean="0">
                <a:latin typeface="Arial" pitchFamily="34" charset="0"/>
                <a:cs typeface="Arial" pitchFamily="34" charset="0"/>
              </a:rPr>
              <a:t>Plange-Rhule</a:t>
            </a:r>
            <a:r>
              <a:rPr lang="en-US" sz="2000" dirty="0" smtClean="0">
                <a:latin typeface="Arial" pitchFamily="34" charset="0"/>
                <a:cs typeface="Arial" pitchFamily="34" charset="0"/>
              </a:rPr>
              <a:t>, Collins </a:t>
            </a:r>
            <a:r>
              <a:rPr lang="en-US" sz="2000" dirty="0" err="1" smtClean="0">
                <a:latin typeface="Arial" pitchFamily="34" charset="0"/>
                <a:cs typeface="Arial" pitchFamily="34" charset="0"/>
              </a:rPr>
              <a:t>Kokuro</a:t>
            </a:r>
            <a:r>
              <a:rPr lang="en-US" sz="2000" dirty="0" smtClean="0">
                <a:latin typeface="Arial" pitchFamily="34" charset="0"/>
                <a:cs typeface="Arial" pitchFamily="34" charset="0"/>
              </a:rPr>
              <a:t>, Frank Micah</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University of the West Indies, Mona, Kingston, Jamaica – </a:t>
            </a:r>
          </a:p>
          <a:p>
            <a:r>
              <a:rPr lang="en-US" sz="2000" dirty="0" smtClean="0">
                <a:latin typeface="Arial" pitchFamily="34" charset="0"/>
                <a:cs typeface="Arial" pitchFamily="34" charset="0"/>
              </a:rPr>
              <a:t>Terrence Forrester</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Ministry of Health, Victoria, Seychelles – </a:t>
            </a:r>
            <a:r>
              <a:rPr lang="en-US" sz="2000" dirty="0" smtClean="0">
                <a:latin typeface="Arial" pitchFamily="34" charset="0"/>
                <a:cs typeface="Arial" pitchFamily="34" charset="0"/>
              </a:rPr>
              <a:t>Pascal Bovet (Univ. of Lausanne)</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University of Cape Town, Cape Town, South Africa – </a:t>
            </a:r>
            <a:r>
              <a:rPr lang="en-US" sz="2000" dirty="0" smtClean="0">
                <a:latin typeface="Arial" pitchFamily="34" charset="0"/>
                <a:cs typeface="Arial" pitchFamily="34" charset="0"/>
              </a:rPr>
              <a:t>Vicki Lambert</a:t>
            </a:r>
          </a:p>
          <a:p>
            <a:endParaRPr lang="en-US" sz="2000" dirty="0">
              <a:latin typeface="Arial" pitchFamily="34" charset="0"/>
              <a:cs typeface="Arial" pitchFamily="34" charset="0"/>
            </a:endParaRPr>
          </a:p>
          <a:p>
            <a:r>
              <a:rPr lang="en-US" sz="2000" b="1" dirty="0" smtClean="0">
                <a:latin typeface="Arial" pitchFamily="34" charset="0"/>
                <a:cs typeface="Arial" pitchFamily="34" charset="0"/>
              </a:rPr>
              <a:t>University of Wisconsin, Madison, WI, USA </a:t>
            </a:r>
            <a:r>
              <a:rPr lang="en-US" sz="2000" dirty="0" smtClean="0">
                <a:latin typeface="Arial" pitchFamily="34" charset="0"/>
                <a:cs typeface="Arial" pitchFamily="34" charset="0"/>
              </a:rPr>
              <a:t>– Dale </a:t>
            </a:r>
            <a:r>
              <a:rPr lang="en-US" sz="2000" dirty="0" err="1" smtClean="0">
                <a:latin typeface="Arial" pitchFamily="34" charset="0"/>
                <a:cs typeface="Arial" pitchFamily="34" charset="0"/>
              </a:rPr>
              <a:t>Schoeller</a:t>
            </a:r>
            <a:endParaRPr lang="en-US" sz="2000" dirty="0" smtClean="0">
              <a:latin typeface="Arial" pitchFamily="34" charset="0"/>
              <a:cs typeface="Arial" pitchFamily="34" charset="0"/>
            </a:endParaRPr>
          </a:p>
          <a:p>
            <a:endParaRPr lang="en-US" sz="2000" b="1" dirty="0">
              <a:latin typeface="Arial" pitchFamily="34" charset="0"/>
              <a:cs typeface="Arial" pitchFamily="34" charset="0"/>
            </a:endParaRPr>
          </a:p>
          <a:p>
            <a:r>
              <a:rPr lang="en-US" sz="2000" b="1" dirty="0" smtClean="0">
                <a:latin typeface="Arial" pitchFamily="34" charset="0"/>
                <a:cs typeface="Arial" pitchFamily="34" charset="0"/>
              </a:rPr>
              <a:t>Consultants:  </a:t>
            </a:r>
            <a:r>
              <a:rPr lang="en-US" sz="2000" dirty="0" err="1" smtClean="0">
                <a:latin typeface="Arial" pitchFamily="34" charset="0"/>
                <a:cs typeface="Arial" pitchFamily="34" charset="0"/>
              </a:rPr>
              <a:t>Soren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Brage</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(MRC, Cambridge) </a:t>
            </a:r>
            <a:r>
              <a:rPr lang="en-US" sz="2000" dirty="0" smtClean="0">
                <a:latin typeface="Arial" pitchFamily="34" charset="0"/>
                <a:cs typeface="Arial" pitchFamily="34" charset="0"/>
              </a:rPr>
              <a:t>&amp;</a:t>
            </a:r>
            <a:r>
              <a:rPr lang="en-US" sz="2000" b="1" dirty="0" smtClean="0">
                <a:latin typeface="Arial" pitchFamily="34" charset="0"/>
                <a:cs typeface="Arial" pitchFamily="34" charset="0"/>
              </a:rPr>
              <a:t> </a:t>
            </a:r>
          </a:p>
          <a:p>
            <a:r>
              <a:rPr lang="en-US" sz="2000" b="1" dirty="0">
                <a:latin typeface="Arial" pitchFamily="34" charset="0"/>
                <a:cs typeface="Arial" pitchFamily="34" charset="0"/>
              </a:rPr>
              <a:t>	</a:t>
            </a:r>
            <a:r>
              <a:rPr lang="en-US" sz="2000" dirty="0" smtClean="0">
                <a:latin typeface="Arial" pitchFamily="34" charset="0"/>
                <a:cs typeface="Arial" pitchFamily="34" charset="0"/>
              </a:rPr>
              <a:t>Ulf </a:t>
            </a:r>
            <a:r>
              <a:rPr lang="en-US" sz="2000" dirty="0" err="1" smtClean="0">
                <a:latin typeface="Arial" pitchFamily="34" charset="0"/>
                <a:cs typeface="Arial" pitchFamily="34" charset="0"/>
              </a:rPr>
              <a:t>Ekeleund</a:t>
            </a:r>
            <a:r>
              <a:rPr lang="en-US" sz="2000" dirty="0" smtClean="0">
                <a:latin typeface="Arial" pitchFamily="34" charset="0"/>
                <a:cs typeface="Arial" pitchFamily="34" charset="0"/>
              </a:rPr>
              <a:t> </a:t>
            </a:r>
            <a:r>
              <a:rPr lang="en-US" sz="2000" b="1" dirty="0" smtClean="0">
                <a:latin typeface="Arial" pitchFamily="34" charset="0"/>
                <a:cs typeface="Arial" pitchFamily="34" charset="0"/>
              </a:rPr>
              <a:t>(Norway Institute of Health)</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3379060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2" cstate="print"/>
          <a:srcRect/>
          <a:stretch>
            <a:fillRect/>
          </a:stretch>
        </p:blipFill>
        <p:spPr bwMode="auto">
          <a:xfrm>
            <a:off x="304800" y="30171"/>
            <a:ext cx="8153400" cy="6276975"/>
          </a:xfrm>
          <a:prstGeom prst="rect">
            <a:avLst/>
          </a:prstGeom>
          <a:noFill/>
          <a:ln w="9525">
            <a:noFill/>
            <a:miter lim="800000"/>
            <a:headEnd/>
            <a:tailEnd/>
          </a:ln>
        </p:spPr>
      </p:pic>
      <p:sp>
        <p:nvSpPr>
          <p:cNvPr id="50179" name="Text Box 5"/>
          <p:cNvSpPr txBox="1">
            <a:spLocks noChangeArrowheads="1"/>
          </p:cNvSpPr>
          <p:nvPr/>
        </p:nvSpPr>
        <p:spPr bwMode="auto">
          <a:xfrm>
            <a:off x="2362200" y="1477971"/>
            <a:ext cx="1524000" cy="73025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Prevalence         Women                 Men</a:t>
            </a:r>
          </a:p>
        </p:txBody>
      </p:sp>
      <p:sp>
        <p:nvSpPr>
          <p:cNvPr id="50180" name="Rectangle 6"/>
          <p:cNvSpPr>
            <a:spLocks noChangeArrowheads="1"/>
          </p:cNvSpPr>
          <p:nvPr/>
        </p:nvSpPr>
        <p:spPr bwMode="auto">
          <a:xfrm>
            <a:off x="2133600" y="1554171"/>
            <a:ext cx="152400" cy="152400"/>
          </a:xfrm>
          <a:prstGeom prst="rect">
            <a:avLst/>
          </a:prstGeom>
          <a:solidFill>
            <a:srgbClr val="000099"/>
          </a:solidFill>
          <a:ln w="9525">
            <a:noFill/>
            <a:miter lim="800000"/>
            <a:headEnd/>
            <a:tailEnd/>
          </a:ln>
        </p:spPr>
        <p:txBody>
          <a:bodyPr wrap="none" anchor="ctr"/>
          <a:lstStyle/>
          <a:p>
            <a:endParaRPr lang="en-US">
              <a:latin typeface="Calibri" pitchFamily="34" charset="0"/>
            </a:endParaRPr>
          </a:p>
        </p:txBody>
      </p:sp>
      <p:sp>
        <p:nvSpPr>
          <p:cNvPr id="50181" name="Oval 7"/>
          <p:cNvSpPr>
            <a:spLocks noChangeArrowheads="1"/>
          </p:cNvSpPr>
          <p:nvPr/>
        </p:nvSpPr>
        <p:spPr bwMode="auto">
          <a:xfrm>
            <a:off x="2133600" y="1782771"/>
            <a:ext cx="152400" cy="152400"/>
          </a:xfrm>
          <a:prstGeom prst="ellipse">
            <a:avLst/>
          </a:prstGeom>
          <a:solidFill>
            <a:srgbClr val="A50021"/>
          </a:solidFill>
          <a:ln w="9525">
            <a:noFill/>
            <a:round/>
            <a:headEnd/>
            <a:tailEnd/>
          </a:ln>
        </p:spPr>
        <p:txBody>
          <a:bodyPr wrap="none" anchor="ctr"/>
          <a:lstStyle/>
          <a:p>
            <a:endParaRPr lang="en-US">
              <a:latin typeface="Calibri" pitchFamily="34" charset="0"/>
            </a:endParaRPr>
          </a:p>
        </p:txBody>
      </p:sp>
      <p:sp>
        <p:nvSpPr>
          <p:cNvPr id="50182" name="AutoShape 8"/>
          <p:cNvSpPr>
            <a:spLocks noChangeArrowheads="1"/>
          </p:cNvSpPr>
          <p:nvPr/>
        </p:nvSpPr>
        <p:spPr bwMode="auto">
          <a:xfrm>
            <a:off x="2133600" y="2011371"/>
            <a:ext cx="152400" cy="152400"/>
          </a:xfrm>
          <a:prstGeom prst="triangle">
            <a:avLst>
              <a:gd name="adj" fmla="val 50000"/>
            </a:avLst>
          </a:prstGeom>
          <a:solidFill>
            <a:srgbClr val="92D050"/>
          </a:solidFill>
          <a:ln w="9525">
            <a:noFill/>
            <a:miter lim="800000"/>
            <a:headEnd/>
            <a:tailEnd/>
          </a:ln>
        </p:spPr>
        <p:txBody>
          <a:bodyPr wrap="none" anchor="ctr"/>
          <a:lstStyle/>
          <a:p>
            <a:endParaRPr lang="en-US">
              <a:latin typeface="Calibri" pitchFamily="34" charset="0"/>
            </a:endParaRPr>
          </a:p>
        </p:txBody>
      </p:sp>
      <p:sp>
        <p:nvSpPr>
          <p:cNvPr id="11" name="Rectangle 10"/>
          <p:cNvSpPr/>
          <p:nvPr/>
        </p:nvSpPr>
        <p:spPr>
          <a:xfrm>
            <a:off x="1981200" y="5135571"/>
            <a:ext cx="4800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5" name="TextBox 11"/>
          <p:cNvSpPr txBox="1">
            <a:spLocks noChangeArrowheads="1"/>
          </p:cNvSpPr>
          <p:nvPr/>
        </p:nvSpPr>
        <p:spPr bwMode="auto">
          <a:xfrm>
            <a:off x="1981200" y="5135571"/>
            <a:ext cx="4953000" cy="307975"/>
          </a:xfrm>
          <a:prstGeom prst="rect">
            <a:avLst/>
          </a:prstGeom>
          <a:solidFill>
            <a:schemeClr val="bg1"/>
          </a:solidFill>
          <a:ln w="9525">
            <a:solidFill>
              <a:schemeClr val="bg1"/>
            </a:solidFill>
            <a:miter lim="800000"/>
            <a:headEnd/>
            <a:tailEnd/>
          </a:ln>
        </p:spPr>
        <p:txBody>
          <a:bodyPr>
            <a:spAutoFit/>
          </a:bodyPr>
          <a:lstStyle/>
          <a:p>
            <a:r>
              <a:rPr lang="en-US" sz="1400" b="1" dirty="0">
                <a:latin typeface="Calibri" pitchFamily="34" charset="0"/>
              </a:rPr>
              <a:t>  Ghana         South Africa       Jamaica         Seychelles             US</a:t>
            </a:r>
          </a:p>
        </p:txBody>
      </p:sp>
      <p:sp>
        <p:nvSpPr>
          <p:cNvPr id="50186" name="TextBox 9"/>
          <p:cNvSpPr txBox="1">
            <a:spLocks noChangeArrowheads="1"/>
          </p:cNvSpPr>
          <p:nvPr/>
        </p:nvSpPr>
        <p:spPr bwMode="auto">
          <a:xfrm>
            <a:off x="304800" y="522007"/>
            <a:ext cx="8305800" cy="461665"/>
          </a:xfrm>
          <a:prstGeom prst="rect">
            <a:avLst/>
          </a:prstGeom>
          <a:noFill/>
          <a:ln w="9525">
            <a:noFill/>
            <a:miter lim="800000"/>
            <a:headEnd/>
            <a:tailEnd/>
          </a:ln>
        </p:spPr>
        <p:txBody>
          <a:bodyPr>
            <a:spAutoFit/>
          </a:bodyPr>
          <a:lstStyle/>
          <a:p>
            <a:pPr algn="ctr"/>
            <a:r>
              <a:rPr lang="en-US" sz="2400" b="1" dirty="0" smtClean="0">
                <a:solidFill>
                  <a:sysClr val="windowText" lastClr="000000"/>
                </a:solidFill>
                <a:latin typeface="Arial" pitchFamily="34" charset="0"/>
                <a:cs typeface="Arial" pitchFamily="34" charset="0"/>
              </a:rPr>
              <a:t>Underlying Rationale for METS</a:t>
            </a:r>
          </a:p>
        </p:txBody>
      </p:sp>
      <p:sp>
        <p:nvSpPr>
          <p:cNvPr id="2" name="TextBox 1"/>
          <p:cNvSpPr txBox="1"/>
          <p:nvPr/>
        </p:nvSpPr>
        <p:spPr>
          <a:xfrm>
            <a:off x="817418" y="5786826"/>
            <a:ext cx="2306782" cy="369332"/>
          </a:xfrm>
          <a:prstGeom prst="rect">
            <a:avLst/>
          </a:prstGeom>
          <a:noFill/>
        </p:spPr>
        <p:txBody>
          <a:bodyPr wrap="square" rtlCol="0">
            <a:spAutoFit/>
          </a:bodyPr>
          <a:lstStyle/>
          <a:p>
            <a:r>
              <a:rPr lang="en-US" b="1" dirty="0" smtClean="0">
                <a:latin typeface="Arial" pitchFamily="34" charset="0"/>
                <a:cs typeface="Arial" pitchFamily="34" charset="0"/>
              </a:rPr>
              <a:t>Lower middle HDI</a:t>
            </a:r>
            <a:endParaRPr lang="en-US" b="1" dirty="0">
              <a:latin typeface="Arial" pitchFamily="34" charset="0"/>
              <a:cs typeface="Arial" pitchFamily="34" charset="0"/>
            </a:endParaRPr>
          </a:p>
        </p:txBody>
      </p:sp>
      <p:sp>
        <p:nvSpPr>
          <p:cNvPr id="12" name="TextBox 11"/>
          <p:cNvSpPr txBox="1"/>
          <p:nvPr/>
        </p:nvSpPr>
        <p:spPr>
          <a:xfrm>
            <a:off x="6096000" y="5786826"/>
            <a:ext cx="1981200" cy="369332"/>
          </a:xfrm>
          <a:prstGeom prst="rect">
            <a:avLst/>
          </a:prstGeom>
          <a:noFill/>
        </p:spPr>
        <p:txBody>
          <a:bodyPr wrap="square" rtlCol="0">
            <a:spAutoFit/>
          </a:bodyPr>
          <a:lstStyle/>
          <a:p>
            <a:r>
              <a:rPr lang="en-US" b="1" dirty="0" smtClean="0">
                <a:latin typeface="Arial" pitchFamily="34" charset="0"/>
                <a:cs typeface="Arial" pitchFamily="34" charset="0"/>
              </a:rPr>
              <a:t>Very high HDI</a:t>
            </a:r>
            <a:endParaRPr lang="en-US" b="1" dirty="0">
              <a:latin typeface="Arial" pitchFamily="34" charset="0"/>
              <a:cs typeface="Arial" pitchFamily="34" charset="0"/>
            </a:endParaRPr>
          </a:p>
        </p:txBody>
      </p:sp>
      <p:cxnSp>
        <p:nvCxnSpPr>
          <p:cNvPr id="4" name="Straight Arrow Connector 3"/>
          <p:cNvCxnSpPr/>
          <p:nvPr/>
        </p:nvCxnSpPr>
        <p:spPr>
          <a:xfrm>
            <a:off x="3124200" y="5971492"/>
            <a:ext cx="2971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265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emplate_white">
  <a:themeElements>
    <a:clrScheme name="presentation template_white 13">
      <a:dk1>
        <a:srgbClr val="081F5B"/>
      </a:dk1>
      <a:lt1>
        <a:srgbClr val="FFFFFF"/>
      </a:lt1>
      <a:dk2>
        <a:srgbClr val="081F5B"/>
      </a:dk2>
      <a:lt2>
        <a:srgbClr val="B8AB9E"/>
      </a:lt2>
      <a:accent1>
        <a:srgbClr val="FF9933"/>
      </a:accent1>
      <a:accent2>
        <a:srgbClr val="E8AF10"/>
      </a:accent2>
      <a:accent3>
        <a:srgbClr val="FFFFFF"/>
      </a:accent3>
      <a:accent4>
        <a:srgbClr val="06194C"/>
      </a:accent4>
      <a:accent5>
        <a:srgbClr val="FFCAAD"/>
      </a:accent5>
      <a:accent6>
        <a:srgbClr val="D29E0D"/>
      </a:accent6>
      <a:hlink>
        <a:srgbClr val="B8AB9E"/>
      </a:hlink>
      <a:folHlink>
        <a:srgbClr val="BF3119"/>
      </a:folHlink>
    </a:clrScheme>
    <a:fontScheme name="presentation template_white">
      <a:majorFont>
        <a:latin typeface="NewsGoth Dm BT"/>
        <a:ea typeface=""/>
        <a:cs typeface=""/>
      </a:majorFont>
      <a:minorFont>
        <a:latin typeface="NewsGoth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81F5B"/>
            </a:solidFill>
            <a:effectLst/>
            <a:latin typeface="NewsGoth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81F5B"/>
            </a:solidFill>
            <a:effectLst/>
            <a:latin typeface="NewsGoth BT" pitchFamily="34" charset="0"/>
          </a:defRPr>
        </a:defPPr>
      </a:lstStyle>
    </a:lnDef>
  </a:objectDefaults>
  <a:extraClrSchemeLst>
    <a:extraClrScheme>
      <a:clrScheme name="presentation 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template_white 13">
        <a:dk1>
          <a:srgbClr val="081F5B"/>
        </a:dk1>
        <a:lt1>
          <a:srgbClr val="FFFFFF"/>
        </a:lt1>
        <a:dk2>
          <a:srgbClr val="081F5B"/>
        </a:dk2>
        <a:lt2>
          <a:srgbClr val="B8AB9E"/>
        </a:lt2>
        <a:accent1>
          <a:srgbClr val="FF9933"/>
        </a:accent1>
        <a:accent2>
          <a:srgbClr val="E8AF10"/>
        </a:accent2>
        <a:accent3>
          <a:srgbClr val="FFFFFF"/>
        </a:accent3>
        <a:accent4>
          <a:srgbClr val="06194C"/>
        </a:accent4>
        <a:accent5>
          <a:srgbClr val="FFCAAD"/>
        </a:accent5>
        <a:accent6>
          <a:srgbClr val="D29E0D"/>
        </a:accent6>
        <a:hlink>
          <a:srgbClr val="B8AB9E"/>
        </a:hlink>
        <a:folHlink>
          <a:srgbClr val="BF31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gedegbe et al_TASSH_GACD_2012">
  <a:themeElements>
    <a:clrScheme name="">
      <a:dk1>
        <a:srgbClr val="63666A"/>
      </a:dk1>
      <a:lt1>
        <a:srgbClr val="FFFFFF"/>
      </a:lt1>
      <a:dk2>
        <a:srgbClr val="580F8B"/>
      </a:dk2>
      <a:lt2>
        <a:srgbClr val="505050"/>
      </a:lt2>
      <a:accent1>
        <a:srgbClr val="FED900"/>
      </a:accent1>
      <a:accent2>
        <a:srgbClr val="FF6A13"/>
      </a:accent2>
      <a:accent3>
        <a:srgbClr val="FFFFFF"/>
      </a:accent3>
      <a:accent4>
        <a:srgbClr val="535659"/>
      </a:accent4>
      <a:accent5>
        <a:srgbClr val="FEE9AA"/>
      </a:accent5>
      <a:accent6>
        <a:srgbClr val="E75F10"/>
      </a:accent6>
      <a:hlink>
        <a:srgbClr val="00778B"/>
      </a:hlink>
      <a:folHlink>
        <a:srgbClr val="43B02A"/>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1788</Words>
  <Application>Microsoft Office PowerPoint</Application>
  <PresentationFormat>On-screen Show (4:3)</PresentationFormat>
  <Paragraphs>467</Paragraphs>
  <Slides>36</Slides>
  <Notes>6</Notes>
  <HiddenSlides>0</HiddenSlides>
  <MMClips>0</MMClips>
  <ScaleCrop>false</ScaleCrop>
  <HeadingPairs>
    <vt:vector size="4" baseType="variant">
      <vt:variant>
        <vt:lpstr>Theme</vt:lpstr>
      </vt:variant>
      <vt:variant>
        <vt:i4>4</vt:i4>
      </vt:variant>
      <vt:variant>
        <vt:lpstr>Slide Titles</vt:lpstr>
      </vt:variant>
      <vt:variant>
        <vt:i4>36</vt:i4>
      </vt:variant>
    </vt:vector>
  </HeadingPairs>
  <TitlesOfParts>
    <vt:vector size="40" baseType="lpstr">
      <vt:lpstr>Office Theme</vt:lpstr>
      <vt:lpstr>presentation template_white</vt:lpstr>
      <vt:lpstr>Custom Design</vt:lpstr>
      <vt:lpstr>Ogedegbe et al_TASSH_GACD_2012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Publications</vt:lpstr>
      <vt:lpstr>Task Shifting and Blood Pressure Control in Ghana:  A Cluster Randomized Trial    </vt:lpstr>
      <vt:lpstr>PowerPoint Presentation</vt:lpstr>
      <vt:lpstr>PowerPoint Presentation</vt:lpstr>
      <vt:lpstr>PowerPoint Presentation</vt:lpstr>
      <vt:lpstr>PARTICIPANTS AT TRAINING WORKSHOP </vt:lpstr>
      <vt:lpstr>H3Africa Kidney Disease Research Network (U 1U54HG006939-01)</vt:lpstr>
      <vt:lpstr>PowerPoint Presentation</vt:lpstr>
      <vt:lpstr>Institutions and Collaborators</vt:lpstr>
      <vt:lpstr>Institutions and Collaborators</vt:lpstr>
      <vt:lpstr>H3Africa Kidney Disease Research Network</vt:lpstr>
      <vt:lpstr>ESKD PHENOTYPES ASSOCIATED WITH APOL1 GENETIC VARIATION (G1 and G2) IN AFRICAN AMERICANS</vt:lpstr>
      <vt:lpstr>WHAT IS KNOWN IN AFRICA</vt:lpstr>
      <vt:lpstr>Functional Composition of the Research Network </vt:lpstr>
      <vt:lpstr>Research Projects in the H3Africa Kidney Disease Research Network</vt:lpstr>
      <vt:lpstr>Epigenetic mechanisms, stunting and poor growth; targets for interventions  (OPP1066846)</vt:lpstr>
      <vt:lpstr>Institutions &amp; Investigators</vt:lpstr>
      <vt:lpstr>Study Rationale</vt:lpstr>
      <vt:lpstr>Study Objectives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aluke</dc:creator>
  <cp:lastModifiedBy>Nallely</cp:lastModifiedBy>
  <cp:revision>65</cp:revision>
  <dcterms:created xsi:type="dcterms:W3CDTF">2013-08-06T12:02:54Z</dcterms:created>
  <dcterms:modified xsi:type="dcterms:W3CDTF">2013-08-12T08:54:15Z</dcterms:modified>
</cp:coreProperties>
</file>