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61" r:id="rId4"/>
    <p:sldId id="262" r:id="rId5"/>
    <p:sldId id="274" r:id="rId6"/>
    <p:sldId id="263" r:id="rId7"/>
    <p:sldId id="264" r:id="rId8"/>
    <p:sldId id="265" r:id="rId9"/>
    <p:sldId id="275" r:id="rId10"/>
    <p:sldId id="266" r:id="rId11"/>
    <p:sldId id="276" r:id="rId12"/>
    <p:sldId id="272" r:id="rId13"/>
    <p:sldId id="277" r:id="rId14"/>
    <p:sldId id="278" r:id="rId15"/>
    <p:sldId id="267" r:id="rId16"/>
    <p:sldId id="268" r:id="rId17"/>
    <p:sldId id="279" r:id="rId18"/>
    <p:sldId id="269" r:id="rId19"/>
    <p:sldId id="270" r:id="rId20"/>
    <p:sldId id="271" r:id="rId21"/>
    <p:sldId id="273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346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4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826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1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68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33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12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49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606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141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C1EB51-BCFC-4FEE-9B4E-DF1FDA3D0585}" type="datetimeFigureOut">
              <a:rPr lang="en-US" smtClean="0"/>
              <a:t>7/19/2017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66DE-ABA4-4A1E-A266-F5C6B82334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141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hsd.luc.edu/bioethics/" TargetMode="External"/><Relationship Id="rId2" Type="http://schemas.openxmlformats.org/officeDocument/2006/relationships/hyperlink" Target="https://lucapps.luc.edu/clinicalethic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ucdev.luc.edu:7001/acespublic/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lucapps.luc.edu/clinicalethic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kawasson@luc.edu" TargetMode="External"/><Relationship Id="rId2" Type="http://schemas.openxmlformats.org/officeDocument/2006/relationships/hyperlink" Target="http://hsd.luc.edu/bioethics/ethicsconsultskills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thics.va.gov/integratedethics/evaluation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asbh.org/professional-development/hcec-certification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hsd.luc.edu/bioethics/ethicsconsultskills/" TargetMode="External"/><Relationship Id="rId2" Type="http://schemas.openxmlformats.org/officeDocument/2006/relationships/hyperlink" Target="https://lucapps.luc.edu/clinicalethic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9419" y="1292772"/>
            <a:ext cx="9144000" cy="2175642"/>
          </a:xfrm>
        </p:spPr>
        <p:txBody>
          <a:bodyPr>
            <a:normAutofit/>
          </a:bodyPr>
          <a:lstStyle/>
          <a:p>
            <a:r>
              <a:rPr lang="en-US" sz="3600" dirty="0" smtClean="0"/>
              <a:t>Introduction to the Assessing Clinical Ethics Skills (ACES) </a:t>
            </a:r>
            <a:r>
              <a:rPr lang="en-US" sz="3600" dirty="0" smtClean="0"/>
              <a:t>Evaluation Tool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0265" y="3801731"/>
            <a:ext cx="10162308" cy="1999977"/>
          </a:xfrm>
        </p:spPr>
        <p:txBody>
          <a:bodyPr>
            <a:normAutofit/>
          </a:bodyPr>
          <a:lstStyle/>
          <a:p>
            <a:r>
              <a:rPr lang="en-US" dirty="0" smtClean="0"/>
              <a:t>Katherine Wasson PhD, MPH</a:t>
            </a:r>
          </a:p>
          <a:p>
            <a:r>
              <a:rPr lang="en-US" dirty="0" smtClean="0"/>
              <a:t>Associate Professor</a:t>
            </a:r>
          </a:p>
          <a:p>
            <a:r>
              <a:rPr lang="en-US" dirty="0" err="1" smtClean="0"/>
              <a:t>Neiswanger</a:t>
            </a:r>
            <a:r>
              <a:rPr lang="en-US" dirty="0" smtClean="0"/>
              <a:t> Institute for Bioethics</a:t>
            </a:r>
          </a:p>
          <a:p>
            <a:r>
              <a:rPr lang="en-US" dirty="0" smtClean="0"/>
              <a:t>Loyola University Chicago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755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89"/>
    </mc:Choice>
    <mc:Fallback xmlns="">
      <p:transition spd="slow" advTm="11489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ES Survey_9 Watermark.pdf - Adobe Acrobat Pro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74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3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ACES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Katherine Wasson, PhD, </a:t>
            </a:r>
            <a:r>
              <a:rPr lang="en-US" dirty="0" smtClean="0"/>
              <a:t>MPH (kawasson@luc.edu)</a:t>
            </a:r>
          </a:p>
          <a:p>
            <a:r>
              <a:rPr lang="en-US" dirty="0" smtClean="0"/>
              <a:t>Mark </a:t>
            </a:r>
            <a:r>
              <a:rPr lang="en-US" dirty="0"/>
              <a:t>Kuczewski, </a:t>
            </a:r>
            <a:r>
              <a:rPr lang="en-US" dirty="0" smtClean="0"/>
              <a:t>PhD</a:t>
            </a:r>
          </a:p>
          <a:p>
            <a:r>
              <a:rPr lang="en-US" dirty="0"/>
              <a:t>Michael McCarthy, PhD</a:t>
            </a:r>
          </a:p>
          <a:p>
            <a:r>
              <a:rPr lang="en-US" dirty="0"/>
              <a:t>Rejoice </a:t>
            </a:r>
            <a:r>
              <a:rPr lang="en-US" dirty="0" smtClean="0"/>
              <a:t>Jebamalaidass, MBA</a:t>
            </a:r>
            <a:endParaRPr lang="en-US" dirty="0"/>
          </a:p>
          <a:p>
            <a:r>
              <a:rPr lang="en-US" dirty="0" smtClean="0"/>
              <a:t>Robert </a:t>
            </a:r>
            <a:r>
              <a:rPr lang="en-US" dirty="0"/>
              <a:t>Johnson, </a:t>
            </a:r>
            <a:r>
              <a:rPr lang="en-US" dirty="0" smtClean="0"/>
              <a:t>MEd</a:t>
            </a:r>
          </a:p>
          <a:p>
            <a:r>
              <a:rPr lang="en-US" dirty="0"/>
              <a:t>Kayhan Parsi, JD, PhD </a:t>
            </a:r>
          </a:p>
          <a:p>
            <a:r>
              <a:rPr lang="en-US" dirty="0" smtClean="0"/>
              <a:t>Viva </a:t>
            </a:r>
            <a:r>
              <a:rPr lang="en-US" dirty="0"/>
              <a:t>Siddall, MS, MS, RRT, </a:t>
            </a:r>
            <a:r>
              <a:rPr lang="en-US" dirty="0" smtClean="0"/>
              <a:t>RCP</a:t>
            </a:r>
          </a:p>
          <a:p>
            <a:r>
              <a:rPr lang="en-US" dirty="0" smtClean="0"/>
              <a:t>William Adams, PhD (c)</a:t>
            </a:r>
          </a:p>
          <a:p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>
                <a:solidFill>
                  <a:srgbClr val="FFC000"/>
                </a:solidFill>
                <a:hlinkClick r:id="rId2"/>
              </a:rPr>
              <a:t>https://</a:t>
            </a:r>
            <a:r>
              <a:rPr lang="en-US" dirty="0" smtClean="0">
                <a:solidFill>
                  <a:srgbClr val="FFC000"/>
                </a:solidFill>
                <a:hlinkClick r:id="rId2"/>
              </a:rPr>
              <a:t>lucapps.luc.edu/clinicalethics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>
                <a:solidFill>
                  <a:srgbClr val="FFC000"/>
                </a:solidFill>
                <a:hlinkClick r:id="rId3"/>
              </a:rPr>
              <a:t>http</a:t>
            </a:r>
            <a:r>
              <a:rPr lang="en-US" dirty="0">
                <a:solidFill>
                  <a:srgbClr val="FFC000"/>
                </a:solidFill>
                <a:hlinkClick r:id="rId3"/>
              </a:rPr>
              <a:t>://hsd.luc.edu/bioethics/</a:t>
            </a:r>
            <a:endParaRPr lang="en-US" u="sng" dirty="0">
              <a:solidFill>
                <a:srgbClr val="FFC000"/>
              </a:solidFill>
              <a:hlinkClick r:id="rId4"/>
            </a:endParaRPr>
          </a:p>
          <a:p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360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Viewing of an Ethics Consultation </a:t>
            </a:r>
            <a:r>
              <a:rPr lang="en-US" sz="4400" dirty="0" smtClean="0"/>
              <a:t>Simulation:</a:t>
            </a:r>
            <a:br>
              <a:rPr lang="en-US" sz="4400" dirty="0" smtClean="0"/>
            </a:br>
            <a:r>
              <a:rPr lang="en-US" sz="4400" dirty="0" smtClean="0"/>
              <a:t>The ACES tool continued</a:t>
            </a:r>
            <a:endParaRPr lang="en-US" sz="4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2840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ACES Tool </a:t>
            </a:r>
            <a:r>
              <a:rPr lang="en-US" dirty="0" smtClean="0"/>
              <a:t>Continued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Stroke Case Scenes </a:t>
            </a:r>
            <a:r>
              <a:rPr lang="en-US" dirty="0" smtClean="0"/>
              <a:t>2-3</a:t>
            </a:r>
          </a:p>
          <a:p>
            <a:r>
              <a:rPr lang="en-US" dirty="0">
                <a:hlinkClick r:id="rId2"/>
              </a:rPr>
              <a:t>https://lucapps.luc.edu/clinicalethics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543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es Survey_7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35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es Survey_7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576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did the clinical ethicist do?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189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ces Survey_7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181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ces Survey_7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28424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63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/>
              <a:t>do we </a:t>
            </a:r>
            <a:r>
              <a:rPr lang="en-US" dirty="0" smtClean="0"/>
              <a:t>need Clinical Ethics Consultants</a:t>
            </a:r>
            <a:r>
              <a:rPr lang="en-US" dirty="0" smtClean="0">
                <a:solidFill>
                  <a:schemeClr val="bg1"/>
                </a:solidFill>
              </a:rPr>
              <a:t>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Complexity of Health Care</a:t>
            </a:r>
          </a:p>
          <a:p>
            <a:r>
              <a:rPr lang="en-US" dirty="0" smtClean="0"/>
              <a:t>Death Denying Societies</a:t>
            </a:r>
          </a:p>
          <a:p>
            <a:pPr lvl="1"/>
            <a:r>
              <a:rPr lang="en-US" dirty="0" smtClean="0"/>
              <a:t>Difficult decisions</a:t>
            </a:r>
          </a:p>
          <a:p>
            <a:pPr lvl="1"/>
            <a:r>
              <a:rPr lang="en-US" dirty="0"/>
              <a:t>Values conflicts</a:t>
            </a:r>
          </a:p>
          <a:p>
            <a:pPr lvl="1"/>
            <a:r>
              <a:rPr lang="en-US" dirty="0" smtClean="0"/>
              <a:t>Moral distress and suffering</a:t>
            </a:r>
          </a:p>
          <a:p>
            <a:endParaRPr lang="en-US" dirty="0" smtClean="0"/>
          </a:p>
          <a:p>
            <a:r>
              <a:rPr lang="en-US" dirty="0" smtClean="0"/>
              <a:t>CEC role includes:</a:t>
            </a:r>
          </a:p>
          <a:p>
            <a:pPr lvl="1"/>
            <a:r>
              <a:rPr lang="en-US" dirty="0" smtClean="0"/>
              <a:t>Identify and Clarify Ethical issues</a:t>
            </a:r>
          </a:p>
          <a:p>
            <a:pPr lvl="1"/>
            <a:r>
              <a:rPr lang="en-US" dirty="0" smtClean="0"/>
              <a:t>Facilitate ways forward – ethically justifiable options</a:t>
            </a:r>
          </a:p>
          <a:p>
            <a:pPr lvl="1"/>
            <a:endParaRPr lang="en-US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lvl="1"/>
            <a:endParaRPr lang="en-US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1613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98681"/>
            <a:ext cx="10515600" cy="132556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</a:t>
            </a:r>
            <a:r>
              <a:rPr lang="en-US" dirty="0" smtClean="0"/>
              <a:t>ethics consultation is a key service in addressing ethical issues </a:t>
            </a:r>
          </a:p>
          <a:p>
            <a:pPr lvl="1"/>
            <a:r>
              <a:rPr lang="en-US" dirty="0" smtClean="0"/>
              <a:t>Need clear standards and rationale</a:t>
            </a:r>
          </a:p>
          <a:p>
            <a:pPr lvl="1"/>
            <a:r>
              <a:rPr lang="en-US" dirty="0" smtClean="0"/>
              <a:t>Need quality training – theory and practice</a:t>
            </a:r>
          </a:p>
          <a:p>
            <a:pPr lvl="1"/>
            <a:r>
              <a:rPr lang="en-US" dirty="0" smtClean="0"/>
              <a:t>ACES tool is one approach to teach these </a:t>
            </a:r>
            <a:r>
              <a:rPr lang="en-US" dirty="0" smtClean="0"/>
              <a:t>skills</a:t>
            </a:r>
          </a:p>
          <a:p>
            <a:pPr lvl="1"/>
            <a:endParaRPr lang="en-US" dirty="0"/>
          </a:p>
          <a:p>
            <a:pPr lvl="1"/>
            <a:r>
              <a:rPr lang="en-US" dirty="0">
                <a:hlinkClick r:id="rId2"/>
              </a:rPr>
              <a:t>http://hsd.luc.edu/bioethics/ethicsconsultskills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>
                <a:hlinkClick r:id="rId3"/>
              </a:rPr>
              <a:t>kawasson@luc.edu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31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American Society for Bioethics and Humanities (ASBH). 2011. </a:t>
            </a:r>
            <a:r>
              <a:rPr lang="en-US" sz="2000" i="1" dirty="0"/>
              <a:t>Core Competencies for Health Care Ethics Consultants</a:t>
            </a:r>
            <a:r>
              <a:rPr lang="en-US" sz="2000" dirty="0"/>
              <a:t>, 2</a:t>
            </a:r>
            <a:r>
              <a:rPr lang="en-US" sz="2000" baseline="30000" dirty="0"/>
              <a:t>nd</a:t>
            </a:r>
            <a:r>
              <a:rPr lang="en-US" sz="2000" dirty="0"/>
              <a:t> Edition. Glenview, IL: ASBH.</a:t>
            </a:r>
          </a:p>
          <a:p>
            <a:r>
              <a:rPr lang="en-US" sz="2000" dirty="0" smtClean="0"/>
              <a:t>U.S</a:t>
            </a:r>
            <a:r>
              <a:rPr lang="en-US" sz="2000" dirty="0"/>
              <a:t>. Department of Veterans Affairs, National Center for Ethics in Health Care</a:t>
            </a:r>
            <a:r>
              <a:rPr lang="en-US" sz="2000" i="1" dirty="0"/>
              <a:t>.</a:t>
            </a:r>
            <a:r>
              <a:rPr lang="en-US" sz="2000" dirty="0"/>
              <a:t> 2014.</a:t>
            </a:r>
            <a:r>
              <a:rPr lang="en-US" sz="2000" i="1" dirty="0"/>
              <a:t>  Ethics Consultant Proficiency Assessment Tool</a:t>
            </a:r>
            <a:r>
              <a:rPr lang="en-US" sz="2000" dirty="0"/>
              <a:t>. Available at: </a:t>
            </a:r>
            <a:r>
              <a:rPr lang="en-US" sz="2000" u="sng" dirty="0">
                <a:hlinkClick r:id="rId2"/>
              </a:rPr>
              <a:t>http://www.ethics.va.gov/integratedethics/evaluation.asp</a:t>
            </a:r>
            <a:r>
              <a:rPr lang="en-US" sz="2000" dirty="0"/>
              <a:t> </a:t>
            </a:r>
          </a:p>
          <a:p>
            <a:pPr lvl="0"/>
            <a:r>
              <a:rPr lang="en-US" sz="2000" b="1" dirty="0" smtClean="0"/>
              <a:t>Wasson </a:t>
            </a:r>
            <a:r>
              <a:rPr lang="en-US" sz="2000" b="1" dirty="0"/>
              <a:t>K</a:t>
            </a:r>
            <a:r>
              <a:rPr lang="en-US" sz="2000" dirty="0"/>
              <a:t>, Parsi K, McCarthy M, Siddall VJ, Kuczewski M. Developing an evaluation tool for assessing clinical ethics consultation skills in simulation based education: The ACES project. </a:t>
            </a:r>
            <a:r>
              <a:rPr lang="en-US" sz="2000" i="1" dirty="0"/>
              <a:t>HEC Forum</a:t>
            </a:r>
            <a:r>
              <a:rPr lang="en-US" sz="2000" dirty="0"/>
              <a:t> 28:217-28</a:t>
            </a:r>
            <a:r>
              <a:rPr lang="en-US" sz="2000"/>
              <a:t>. </a:t>
            </a:r>
            <a:endParaRPr lang="en-US" sz="2000" smtClean="0"/>
          </a:p>
          <a:p>
            <a:pPr lvl="0"/>
            <a:r>
              <a:rPr lang="en-US" sz="2000" b="1" dirty="0" smtClean="0"/>
              <a:t>Wasson </a:t>
            </a:r>
            <a:r>
              <a:rPr lang="en-US" sz="2000" b="1" dirty="0"/>
              <a:t>K</a:t>
            </a:r>
            <a:r>
              <a:rPr lang="en-US" sz="2000" dirty="0"/>
              <a:t> and Kuczewski M. The Duty of Competence and the Role of Simulated Ethics Case Consultation. </a:t>
            </a:r>
            <a:r>
              <a:rPr lang="en-US" sz="2000" i="1" dirty="0"/>
              <a:t>The American Journal of </a:t>
            </a:r>
            <a:r>
              <a:rPr lang="en-US" sz="2000" i="1" dirty="0" smtClean="0"/>
              <a:t>Bioethics. </a:t>
            </a:r>
            <a:r>
              <a:rPr lang="en-US" sz="2000" dirty="0"/>
              <a:t>15(5) 58-9, 2015</a:t>
            </a:r>
            <a:r>
              <a:rPr lang="en-US" sz="2000" dirty="0" smtClean="0"/>
              <a:t>.</a:t>
            </a:r>
          </a:p>
          <a:p>
            <a:pPr marL="0" lvl="0" indent="0">
              <a:buNone/>
            </a:pPr>
            <a:endParaRPr lang="en-US" sz="2000" dirty="0">
              <a:solidFill>
                <a:schemeClr val="accent4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364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 developing standards in clinical ethics consultation</a:t>
            </a:r>
          </a:p>
          <a:p>
            <a:r>
              <a:rPr lang="en-US" dirty="0" smtClean="0"/>
              <a:t>CHA Striving for Excellence </a:t>
            </a:r>
          </a:p>
          <a:p>
            <a:r>
              <a:rPr lang="en-US" dirty="0" smtClean="0"/>
              <a:t>ASBH Quality Attestation – knowledge and skills</a:t>
            </a:r>
          </a:p>
          <a:p>
            <a:pPr lvl="1"/>
            <a:r>
              <a:rPr lang="en-US" dirty="0" smtClean="0"/>
              <a:t>April – July 2017 Approved Certification Process </a:t>
            </a:r>
          </a:p>
          <a:p>
            <a:pPr lvl="1"/>
            <a:r>
              <a:rPr lang="en-US" dirty="0" smtClean="0">
                <a:hlinkClick r:id="rId2"/>
              </a:rPr>
              <a:t>http://asbh.org/professional-development/hcec-certification</a:t>
            </a:r>
            <a:r>
              <a:rPr lang="en-US" dirty="0" smtClean="0"/>
              <a:t> </a:t>
            </a:r>
          </a:p>
          <a:p>
            <a:endParaRPr lang="en-US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540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1814"/>
    </mc:Choice>
    <mc:Fallback xmlns="">
      <p:transition spd="slow" advTm="91814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9137"/>
            <a:ext cx="10515600" cy="1325563"/>
          </a:xfrm>
        </p:spPr>
        <p:txBody>
          <a:bodyPr/>
          <a:lstStyle/>
          <a:p>
            <a:r>
              <a:rPr lang="en-US" dirty="0"/>
              <a:t>Professionalization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teach and assess interpersonal </a:t>
            </a:r>
            <a:r>
              <a:rPr lang="en-US" dirty="0" smtClean="0"/>
              <a:t>skills</a:t>
            </a:r>
            <a:endParaRPr lang="en-US" dirty="0"/>
          </a:p>
          <a:p>
            <a:pPr lvl="1"/>
            <a:r>
              <a:rPr lang="en-US" dirty="0"/>
              <a:t>Loyola: develop assessment tool for simulated ethics consultations</a:t>
            </a:r>
          </a:p>
          <a:p>
            <a:pPr lvl="1"/>
            <a:r>
              <a:rPr lang="en-US" dirty="0"/>
              <a:t>Use simulated ethics cases to rate CEC’s performance on competencies</a:t>
            </a:r>
          </a:p>
          <a:p>
            <a:pPr lvl="1"/>
            <a:r>
              <a:rPr lang="en-US" dirty="0"/>
              <a:t>Website to train participants how to use the ACES </a:t>
            </a:r>
            <a:r>
              <a:rPr lang="en-US" dirty="0" smtClean="0"/>
              <a:t>evaluation tool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Provides framework and demonstrates specific skills</a:t>
            </a:r>
          </a:p>
          <a:p>
            <a:r>
              <a:rPr lang="en-US" dirty="0" smtClean="0"/>
              <a:t>May increase understanding of content of ethics consultations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57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75635"/>
            <a:ext cx="10515600" cy="1325563"/>
          </a:xfrm>
        </p:spPr>
        <p:txBody>
          <a:bodyPr/>
          <a:lstStyle/>
          <a:p>
            <a:r>
              <a:rPr lang="en-US" dirty="0"/>
              <a:t>Assessing Clinical Ethics Skills (ACES) </a:t>
            </a:r>
            <a:r>
              <a:rPr lang="en-US" dirty="0" smtClean="0"/>
              <a:t>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Assessing Clinical Ethics Skills (ACES) Tool</a:t>
            </a:r>
          </a:p>
          <a:p>
            <a:pPr lvl="1"/>
            <a:r>
              <a:rPr lang="en-US" dirty="0" smtClean="0"/>
              <a:t>4 Bioethicists + </a:t>
            </a:r>
            <a:r>
              <a:rPr lang="en-US" dirty="0"/>
              <a:t>M</a:t>
            </a:r>
            <a:r>
              <a:rPr lang="en-US" dirty="0" smtClean="0"/>
              <a:t>edical Education assessment expert</a:t>
            </a:r>
          </a:p>
          <a:p>
            <a:pPr lvl="2"/>
            <a:r>
              <a:rPr lang="en-US" dirty="0" smtClean="0"/>
              <a:t>ASBH </a:t>
            </a:r>
            <a:r>
              <a:rPr lang="en-US" dirty="0"/>
              <a:t>Core Competencies</a:t>
            </a:r>
          </a:p>
          <a:p>
            <a:pPr lvl="2"/>
            <a:r>
              <a:rPr lang="en-US" dirty="0" smtClean="0"/>
              <a:t>Veterans Affairs (VA) Ethics Proficiency Assessment Tool</a:t>
            </a:r>
          </a:p>
          <a:p>
            <a:pPr lvl="1"/>
            <a:r>
              <a:rPr lang="en-US" dirty="0" smtClean="0"/>
              <a:t>Developed Expert Agreement on ACES content</a:t>
            </a:r>
          </a:p>
          <a:p>
            <a:pPr lvl="1"/>
            <a:r>
              <a:rPr lang="en-US" dirty="0" smtClean="0"/>
              <a:t>Extensive Rater Training</a:t>
            </a:r>
          </a:p>
          <a:p>
            <a:pPr lvl="1"/>
            <a:r>
              <a:rPr lang="en-US" dirty="0" smtClean="0"/>
              <a:t>Spring 2015 launched website </a:t>
            </a:r>
          </a:p>
          <a:p>
            <a:pPr lvl="1"/>
            <a:r>
              <a:rPr lang="en-US" dirty="0" smtClean="0"/>
              <a:t>Spring 2017:  Pass/Fail score set by 4 internal + 4 external experts</a:t>
            </a:r>
          </a:p>
          <a:p>
            <a:pPr lvl="2"/>
            <a:r>
              <a:rPr lang="en-US" dirty="0" smtClean="0"/>
              <a:t>Reliability and Validity of items on tool = superior </a:t>
            </a:r>
          </a:p>
          <a:p>
            <a:pPr lvl="2"/>
            <a:endParaRPr lang="en-US" dirty="0" smtClean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85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5719"/>
    </mc:Choice>
    <mc:Fallback xmlns="">
      <p:transition spd="slow" advTm="125719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Participant Demographics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White (87%), female (61%), 55-64 (41%)</a:t>
            </a:r>
          </a:p>
          <a:p>
            <a:r>
              <a:rPr lang="en-US" dirty="0" smtClean="0"/>
              <a:t>Roman Catholic (42%) or Protestant (28%)</a:t>
            </a:r>
          </a:p>
          <a:p>
            <a:r>
              <a:rPr lang="en-US" dirty="0" smtClean="0"/>
              <a:t>Academic Medical Center (42%), Community Hospital (59%)</a:t>
            </a:r>
          </a:p>
          <a:p>
            <a:r>
              <a:rPr lang="en-US" dirty="0" smtClean="0"/>
              <a:t>Role</a:t>
            </a:r>
          </a:p>
          <a:p>
            <a:pPr lvl="1"/>
            <a:r>
              <a:rPr lang="en-US" sz="2000" dirty="0" smtClean="0"/>
              <a:t>CEC </a:t>
            </a:r>
            <a:r>
              <a:rPr lang="en-US" sz="2000" dirty="0"/>
              <a:t>30.0%</a:t>
            </a:r>
          </a:p>
          <a:p>
            <a:pPr lvl="1"/>
            <a:r>
              <a:rPr lang="en-US" sz="2000" dirty="0"/>
              <a:t>Chaplain 14.4%</a:t>
            </a:r>
          </a:p>
          <a:p>
            <a:pPr lvl="1"/>
            <a:r>
              <a:rPr lang="en-US" sz="2000" dirty="0"/>
              <a:t>Physician 16.7%</a:t>
            </a:r>
          </a:p>
          <a:p>
            <a:pPr lvl="1"/>
            <a:r>
              <a:rPr lang="en-US" sz="2000" dirty="0"/>
              <a:t>Staff Nurse 5.6%</a:t>
            </a:r>
          </a:p>
          <a:p>
            <a:pPr lvl="1"/>
            <a:r>
              <a:rPr lang="en-US" sz="2000" dirty="0"/>
              <a:t>Nurse </a:t>
            </a:r>
            <a:r>
              <a:rPr lang="en-US" sz="2000" dirty="0" err="1"/>
              <a:t>Mgr</a:t>
            </a:r>
            <a:r>
              <a:rPr lang="en-US" sz="2000" dirty="0"/>
              <a:t> 7.8%</a:t>
            </a:r>
          </a:p>
          <a:p>
            <a:pPr lvl="1"/>
            <a:r>
              <a:rPr lang="en-US" sz="2000" dirty="0"/>
              <a:t>Educator 24.2%</a:t>
            </a:r>
          </a:p>
          <a:p>
            <a:pPr lvl="1"/>
            <a:r>
              <a:rPr lang="en-US" sz="2000" dirty="0"/>
              <a:t>Administrator 10.0%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939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ACES Tool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Rating/Scoring</a:t>
            </a:r>
          </a:p>
          <a:p>
            <a:pPr lvl="1"/>
            <a:r>
              <a:rPr lang="en-US" dirty="0" smtClean="0"/>
              <a:t>Actions/behaviors to observe</a:t>
            </a:r>
          </a:p>
          <a:p>
            <a:pPr lvl="1"/>
            <a:r>
              <a:rPr lang="en-US" dirty="0" smtClean="0"/>
              <a:t>Default: if it happens in consult, CEC “gets credit”</a:t>
            </a:r>
          </a:p>
          <a:p>
            <a:pPr lvl="1"/>
            <a:r>
              <a:rPr lang="en-US" dirty="0" smtClean="0"/>
              <a:t>Examples – values, moral views, disagreement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Exception = Question 8</a:t>
            </a:r>
          </a:p>
          <a:p>
            <a:pPr lvl="2"/>
            <a:r>
              <a:rPr lang="en-US" dirty="0" smtClean="0"/>
              <a:t>Educate Participants regarding the Ethical Dimensions of the Case</a:t>
            </a:r>
          </a:p>
          <a:p>
            <a:pPr lvl="2"/>
            <a:r>
              <a:rPr lang="en-US" dirty="0" smtClean="0"/>
              <a:t>Ethics Consultant must be active and articulate elements of item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2089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Ethics Case Simulations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Case: Mrs. Henderson</a:t>
            </a:r>
          </a:p>
          <a:p>
            <a:pPr lvl="1"/>
            <a:r>
              <a:rPr lang="en-US" dirty="0" smtClean="0"/>
              <a:t>78 y/o woman with 7 </a:t>
            </a:r>
            <a:r>
              <a:rPr lang="en-US" dirty="0"/>
              <a:t>cm right-sided ischemic stroke </a:t>
            </a:r>
          </a:p>
          <a:p>
            <a:pPr lvl="1"/>
            <a:r>
              <a:rPr lang="en-US" dirty="0" smtClean="0"/>
              <a:t>Intubated and transferred to medical center for surgical evaluation </a:t>
            </a:r>
          </a:p>
          <a:p>
            <a:pPr lvl="2"/>
            <a:r>
              <a:rPr lang="en-US" dirty="0"/>
              <a:t>Not an candidate for </a:t>
            </a:r>
            <a:r>
              <a:rPr lang="en-US" dirty="0" smtClean="0"/>
              <a:t>neurosurgery</a:t>
            </a:r>
          </a:p>
          <a:p>
            <a:pPr lvl="1"/>
            <a:r>
              <a:rPr lang="en-US" dirty="0" smtClean="0"/>
              <a:t>Prior to stroke, patient was very active, independent</a:t>
            </a:r>
          </a:p>
          <a:p>
            <a:pPr lvl="1"/>
            <a:r>
              <a:rPr lang="en-US" dirty="0" smtClean="0"/>
              <a:t>Cared for sister-in-law with stroke in past</a:t>
            </a:r>
          </a:p>
          <a:p>
            <a:pPr lvl="1"/>
            <a:r>
              <a:rPr lang="en-US" dirty="0" smtClean="0"/>
              <a:t>Daughter Patti wants to withdraw now</a:t>
            </a:r>
          </a:p>
          <a:p>
            <a:pPr lvl="2"/>
            <a:r>
              <a:rPr lang="en-US" dirty="0" smtClean="0"/>
              <a:t>Patient “wouldn’t want to live like this”</a:t>
            </a:r>
          </a:p>
          <a:p>
            <a:pPr lvl="1"/>
            <a:r>
              <a:rPr lang="en-US" dirty="0" smtClean="0"/>
              <a:t>Physician thinks it is too soon and wants 7 days to see if patient will recover</a:t>
            </a: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256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207"/>
    </mc:Choice>
    <mc:Fallback xmlns="">
      <p:transition spd="slow" advTm="11420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ACES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lucapps.luc.edu/clinicalethics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3"/>
              </a:rPr>
              <a:t>http://hsd.luc.edu/bioethics/ethicsconsultskills/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664</Words>
  <Application>Microsoft Office PowerPoint</Application>
  <PresentationFormat>Widescreen</PresentationFormat>
  <Paragraphs>109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 Theme</vt:lpstr>
      <vt:lpstr>Introduction to the Assessing Clinical Ethics Skills (ACES) Evaluation Tool</vt:lpstr>
      <vt:lpstr>Why do we need Clinical Ethics Consultants?</vt:lpstr>
      <vt:lpstr>Professionalization</vt:lpstr>
      <vt:lpstr>Professionalization</vt:lpstr>
      <vt:lpstr>Assessing Clinical Ethics Skills (ACES) Tool</vt:lpstr>
      <vt:lpstr>Participant Demographics</vt:lpstr>
      <vt:lpstr>ACES Tool Introduction</vt:lpstr>
      <vt:lpstr>Ethics Case Simulations</vt:lpstr>
      <vt:lpstr>ACES Demonstration</vt:lpstr>
      <vt:lpstr>PowerPoint Presentation</vt:lpstr>
      <vt:lpstr>Discussion</vt:lpstr>
      <vt:lpstr>ACES Team</vt:lpstr>
      <vt:lpstr>Viewing of an Ethics Consultation Simulation: The ACES tool continued</vt:lpstr>
      <vt:lpstr>ACES Tool Continued </vt:lpstr>
      <vt:lpstr>PowerPoint Presentation</vt:lpstr>
      <vt:lpstr>PowerPoint Presentation</vt:lpstr>
      <vt:lpstr>Discussion</vt:lpstr>
      <vt:lpstr>PowerPoint Presentation</vt:lpstr>
      <vt:lpstr>PowerPoint Presentation</vt:lpstr>
      <vt:lpstr>Conclusion</vt:lpstr>
      <vt:lpstr>References</vt:lpstr>
    </vt:vector>
  </TitlesOfParts>
  <Company>Loyola University Chicago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Wasson, Katherine</dc:creator>
  <cp:lastModifiedBy>Wasson, Katherine</cp:lastModifiedBy>
  <cp:revision>8</cp:revision>
  <dcterms:created xsi:type="dcterms:W3CDTF">2017-07-17T17:58:28Z</dcterms:created>
  <dcterms:modified xsi:type="dcterms:W3CDTF">2017-07-19T16:54:00Z</dcterms:modified>
</cp:coreProperties>
</file>